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410" r:id="rId2"/>
    <p:sldId id="412" r:id="rId3"/>
    <p:sldId id="416" r:id="rId4"/>
    <p:sldId id="399" r:id="rId5"/>
    <p:sldId id="471" r:id="rId6"/>
    <p:sldId id="469" r:id="rId7"/>
    <p:sldId id="472" r:id="rId8"/>
    <p:sldId id="473" r:id="rId9"/>
    <p:sldId id="475" r:id="rId10"/>
    <p:sldId id="357" r:id="rId11"/>
    <p:sldId id="476" r:id="rId12"/>
    <p:sldId id="503" r:id="rId13"/>
    <p:sldId id="481" r:id="rId14"/>
    <p:sldId id="482" r:id="rId15"/>
    <p:sldId id="498" r:id="rId16"/>
    <p:sldId id="499" r:id="rId17"/>
    <p:sldId id="500" r:id="rId18"/>
    <p:sldId id="497" r:id="rId19"/>
    <p:sldId id="504" r:id="rId20"/>
    <p:sldId id="495" r:id="rId21"/>
    <p:sldId id="477" r:id="rId22"/>
    <p:sldId id="483" r:id="rId23"/>
    <p:sldId id="484" r:id="rId24"/>
    <p:sldId id="485" r:id="rId25"/>
    <p:sldId id="505" r:id="rId26"/>
    <p:sldId id="478" r:id="rId27"/>
    <p:sldId id="486" r:id="rId28"/>
    <p:sldId id="502" r:id="rId29"/>
    <p:sldId id="501" r:id="rId30"/>
    <p:sldId id="487" r:id="rId31"/>
    <p:sldId id="488" r:id="rId32"/>
    <p:sldId id="489" r:id="rId33"/>
    <p:sldId id="479" r:id="rId34"/>
    <p:sldId id="490" r:id="rId35"/>
    <p:sldId id="496" r:id="rId36"/>
    <p:sldId id="494" r:id="rId37"/>
    <p:sldId id="492" r:id="rId38"/>
    <p:sldId id="493" r:id="rId39"/>
    <p:sldId id="480" r:id="rId40"/>
    <p:sldId id="31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CC33"/>
    <a:srgbClr val="9900CC"/>
    <a:srgbClr val="FFCC00"/>
    <a:srgbClr val="FF66FF"/>
    <a:srgbClr val="B8F9A9"/>
    <a:srgbClr val="4DD13B"/>
    <a:srgbClr val="FFFF66"/>
    <a:srgbClr val="FAEBD4"/>
    <a:srgbClr val="A0D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36" autoAdjust="0"/>
    <p:restoredTop sz="86501" autoAdjust="0"/>
  </p:normalViewPr>
  <p:slideViewPr>
    <p:cSldViewPr>
      <p:cViewPr varScale="1">
        <p:scale>
          <a:sx n="64" d="100"/>
          <a:sy n="64" d="100"/>
        </p:scale>
        <p:origin x="1578"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13314D-BA2C-43CA-8AF5-E254B09A7F8E}" type="datetimeFigureOut">
              <a:rPr lang="en-US" smtClean="0"/>
              <a:t>12/11/2024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400C84-9C64-48C2-8D4F-745279569C55}" type="slidenum">
              <a:rPr lang="en-US" smtClean="0"/>
              <a:t>‹#›</a:t>
            </a:fld>
            <a:endParaRPr lang="en-US"/>
          </a:p>
        </p:txBody>
      </p:sp>
    </p:spTree>
    <p:extLst>
      <p:ext uri="{BB962C8B-B14F-4D97-AF65-F5344CB8AC3E}">
        <p14:creationId xmlns:p14="http://schemas.microsoft.com/office/powerpoint/2010/main" val="1662073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00C84-9C64-48C2-8D4F-745279569C55}" type="slidenum">
              <a:rPr lang="en-US" smtClean="0"/>
              <a:t>1</a:t>
            </a:fld>
            <a:endParaRPr lang="en-US"/>
          </a:p>
        </p:txBody>
      </p:sp>
    </p:spTree>
    <p:extLst>
      <p:ext uri="{BB962C8B-B14F-4D97-AF65-F5344CB8AC3E}">
        <p14:creationId xmlns:p14="http://schemas.microsoft.com/office/powerpoint/2010/main" val="529317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00C84-9C64-48C2-8D4F-745279569C55}" type="slidenum">
              <a:rPr lang="en-US" smtClean="0"/>
              <a:t>2</a:t>
            </a:fld>
            <a:endParaRPr lang="en-US"/>
          </a:p>
        </p:txBody>
      </p:sp>
    </p:spTree>
    <p:extLst>
      <p:ext uri="{BB962C8B-B14F-4D97-AF65-F5344CB8AC3E}">
        <p14:creationId xmlns:p14="http://schemas.microsoft.com/office/powerpoint/2010/main" val="56934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70AFC8E-3DC4-449A-9888-E96FC1655A1E}" type="slidenum">
              <a:rPr lang="en-GB" altLang="en-US"/>
              <a:t>3</a:t>
            </a:fld>
            <a:endParaRPr lang="en-GB" altLang="en-US"/>
          </a:p>
        </p:txBody>
      </p:sp>
      <p:sp>
        <p:nvSpPr>
          <p:cNvPr id="52226" name="Rectangle 2"/>
          <p:cNvSpPr>
            <a:spLocks noGrp="1" noRot="1" noChangeAspect="1" noChangeArrowheads="1" noTextEdit="1"/>
          </p:cNvSpPr>
          <p:nvPr>
            <p:ph type="sldImg"/>
          </p:nvPr>
        </p:nvSpPr>
        <p:spPr/>
      </p:sp>
      <p:sp>
        <p:nvSpPr>
          <p:cNvPr id="522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192606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11</a:t>
            </a:fld>
            <a:endParaRPr lang="en-US" altLang="en-US">
              <a:latin typeface="Arial" panose="020B0604020202020204" pitchFamily="34" charset="0"/>
            </a:endParaRPr>
          </a:p>
        </p:txBody>
      </p:sp>
    </p:spTree>
    <p:extLst>
      <p:ext uri="{BB962C8B-B14F-4D97-AF65-F5344CB8AC3E}">
        <p14:creationId xmlns:p14="http://schemas.microsoft.com/office/powerpoint/2010/main" val="3120459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13</a:t>
            </a:fld>
            <a:endParaRPr lang="en-US" altLang="en-US">
              <a:latin typeface="Arial" panose="020B0604020202020204" pitchFamily="34" charset="0"/>
            </a:endParaRPr>
          </a:p>
        </p:txBody>
      </p:sp>
    </p:spTree>
    <p:extLst>
      <p:ext uri="{BB962C8B-B14F-4D97-AF65-F5344CB8AC3E}">
        <p14:creationId xmlns:p14="http://schemas.microsoft.com/office/powerpoint/2010/main" val="1013515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14</a:t>
            </a:fld>
            <a:endParaRPr lang="en-US" altLang="en-US">
              <a:latin typeface="Arial" panose="020B0604020202020204" pitchFamily="34" charset="0"/>
            </a:endParaRPr>
          </a:p>
        </p:txBody>
      </p:sp>
    </p:spTree>
    <p:extLst>
      <p:ext uri="{BB962C8B-B14F-4D97-AF65-F5344CB8AC3E}">
        <p14:creationId xmlns:p14="http://schemas.microsoft.com/office/powerpoint/2010/main" val="15511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15</a:t>
            </a:fld>
            <a:endParaRPr lang="en-US" altLang="en-US">
              <a:latin typeface="Arial" panose="020B0604020202020204" pitchFamily="34" charset="0"/>
            </a:endParaRPr>
          </a:p>
        </p:txBody>
      </p:sp>
    </p:spTree>
    <p:extLst>
      <p:ext uri="{BB962C8B-B14F-4D97-AF65-F5344CB8AC3E}">
        <p14:creationId xmlns:p14="http://schemas.microsoft.com/office/powerpoint/2010/main" val="1505891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17</a:t>
            </a:fld>
            <a:endParaRPr lang="en-US" altLang="en-US">
              <a:latin typeface="Arial" panose="020B0604020202020204" pitchFamily="34" charset="0"/>
            </a:endParaRPr>
          </a:p>
        </p:txBody>
      </p:sp>
    </p:spTree>
    <p:extLst>
      <p:ext uri="{BB962C8B-B14F-4D97-AF65-F5344CB8AC3E}">
        <p14:creationId xmlns:p14="http://schemas.microsoft.com/office/powerpoint/2010/main" val="2866055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18</a:t>
            </a:fld>
            <a:endParaRPr lang="en-US" altLang="en-US">
              <a:latin typeface="Arial" panose="020B0604020202020204" pitchFamily="34" charset="0"/>
            </a:endParaRPr>
          </a:p>
        </p:txBody>
      </p:sp>
    </p:spTree>
    <p:extLst>
      <p:ext uri="{BB962C8B-B14F-4D97-AF65-F5344CB8AC3E}">
        <p14:creationId xmlns:p14="http://schemas.microsoft.com/office/powerpoint/2010/main" val="3153492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20</a:t>
            </a:fld>
            <a:endParaRPr lang="en-US" altLang="en-US">
              <a:latin typeface="Arial" panose="020B0604020202020204" pitchFamily="34" charset="0"/>
            </a:endParaRPr>
          </a:p>
        </p:txBody>
      </p:sp>
    </p:spTree>
    <p:extLst>
      <p:ext uri="{BB962C8B-B14F-4D97-AF65-F5344CB8AC3E}">
        <p14:creationId xmlns:p14="http://schemas.microsoft.com/office/powerpoint/2010/main" val="2068209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21</a:t>
            </a:fld>
            <a:endParaRPr lang="en-US" altLang="en-US">
              <a:latin typeface="Arial" panose="020B0604020202020204" pitchFamily="34" charset="0"/>
            </a:endParaRPr>
          </a:p>
        </p:txBody>
      </p:sp>
    </p:spTree>
    <p:extLst>
      <p:ext uri="{BB962C8B-B14F-4D97-AF65-F5344CB8AC3E}">
        <p14:creationId xmlns:p14="http://schemas.microsoft.com/office/powerpoint/2010/main" val="396795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22</a:t>
            </a:fld>
            <a:endParaRPr lang="en-US" altLang="en-US">
              <a:latin typeface="Arial" panose="020B0604020202020204" pitchFamily="34" charset="0"/>
            </a:endParaRPr>
          </a:p>
        </p:txBody>
      </p:sp>
    </p:spTree>
    <p:extLst>
      <p:ext uri="{BB962C8B-B14F-4D97-AF65-F5344CB8AC3E}">
        <p14:creationId xmlns:p14="http://schemas.microsoft.com/office/powerpoint/2010/main" val="1894844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23</a:t>
            </a:fld>
            <a:endParaRPr lang="en-US" altLang="en-US">
              <a:latin typeface="Arial" panose="020B0604020202020204" pitchFamily="34" charset="0"/>
            </a:endParaRPr>
          </a:p>
        </p:txBody>
      </p:sp>
    </p:spTree>
    <p:extLst>
      <p:ext uri="{BB962C8B-B14F-4D97-AF65-F5344CB8AC3E}">
        <p14:creationId xmlns:p14="http://schemas.microsoft.com/office/powerpoint/2010/main" val="3145141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24</a:t>
            </a:fld>
            <a:endParaRPr lang="en-US" altLang="en-US">
              <a:latin typeface="Arial" panose="020B0604020202020204" pitchFamily="34" charset="0"/>
            </a:endParaRPr>
          </a:p>
        </p:txBody>
      </p:sp>
    </p:spTree>
    <p:extLst>
      <p:ext uri="{BB962C8B-B14F-4D97-AF65-F5344CB8AC3E}">
        <p14:creationId xmlns:p14="http://schemas.microsoft.com/office/powerpoint/2010/main" val="2398647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26</a:t>
            </a:fld>
            <a:endParaRPr lang="en-US" altLang="en-US">
              <a:latin typeface="Arial" panose="020B0604020202020204" pitchFamily="34" charset="0"/>
            </a:endParaRPr>
          </a:p>
        </p:txBody>
      </p:sp>
    </p:spTree>
    <p:extLst>
      <p:ext uri="{BB962C8B-B14F-4D97-AF65-F5344CB8AC3E}">
        <p14:creationId xmlns:p14="http://schemas.microsoft.com/office/powerpoint/2010/main" val="1686361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27</a:t>
            </a:fld>
            <a:endParaRPr lang="en-US" altLang="en-US">
              <a:latin typeface="Arial" panose="020B0604020202020204" pitchFamily="34" charset="0"/>
            </a:endParaRPr>
          </a:p>
        </p:txBody>
      </p:sp>
    </p:spTree>
    <p:extLst>
      <p:ext uri="{BB962C8B-B14F-4D97-AF65-F5344CB8AC3E}">
        <p14:creationId xmlns:p14="http://schemas.microsoft.com/office/powerpoint/2010/main" val="3671563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29</a:t>
            </a:fld>
            <a:endParaRPr lang="en-US" altLang="en-US">
              <a:latin typeface="Arial" panose="020B0604020202020204" pitchFamily="34" charset="0"/>
            </a:endParaRPr>
          </a:p>
        </p:txBody>
      </p:sp>
    </p:spTree>
    <p:extLst>
      <p:ext uri="{BB962C8B-B14F-4D97-AF65-F5344CB8AC3E}">
        <p14:creationId xmlns:p14="http://schemas.microsoft.com/office/powerpoint/2010/main" val="3862843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30</a:t>
            </a:fld>
            <a:endParaRPr lang="en-US" altLang="en-US">
              <a:latin typeface="Arial" panose="020B0604020202020204" pitchFamily="34" charset="0"/>
            </a:endParaRPr>
          </a:p>
        </p:txBody>
      </p:sp>
    </p:spTree>
    <p:extLst>
      <p:ext uri="{BB962C8B-B14F-4D97-AF65-F5344CB8AC3E}">
        <p14:creationId xmlns:p14="http://schemas.microsoft.com/office/powerpoint/2010/main" val="2661921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31</a:t>
            </a:fld>
            <a:endParaRPr lang="en-US" altLang="en-US">
              <a:latin typeface="Arial" panose="020B0604020202020204" pitchFamily="34" charset="0"/>
            </a:endParaRPr>
          </a:p>
        </p:txBody>
      </p:sp>
    </p:spTree>
    <p:extLst>
      <p:ext uri="{BB962C8B-B14F-4D97-AF65-F5344CB8AC3E}">
        <p14:creationId xmlns:p14="http://schemas.microsoft.com/office/powerpoint/2010/main" val="3786860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32</a:t>
            </a:fld>
            <a:endParaRPr lang="en-US" altLang="en-US">
              <a:latin typeface="Arial" panose="020B0604020202020204" pitchFamily="34" charset="0"/>
            </a:endParaRPr>
          </a:p>
        </p:txBody>
      </p:sp>
    </p:spTree>
    <p:extLst>
      <p:ext uri="{BB962C8B-B14F-4D97-AF65-F5344CB8AC3E}">
        <p14:creationId xmlns:p14="http://schemas.microsoft.com/office/powerpoint/2010/main" val="1710063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33</a:t>
            </a:fld>
            <a:endParaRPr lang="en-US" altLang="en-US">
              <a:latin typeface="Arial" panose="020B0604020202020204" pitchFamily="34" charset="0"/>
            </a:endParaRPr>
          </a:p>
        </p:txBody>
      </p:sp>
    </p:spTree>
    <p:extLst>
      <p:ext uri="{BB962C8B-B14F-4D97-AF65-F5344CB8AC3E}">
        <p14:creationId xmlns:p14="http://schemas.microsoft.com/office/powerpoint/2010/main" val="887240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a:ln/>
        </p:spPr>
      </p:sp>
      <p:sp>
        <p:nvSpPr>
          <p:cNvPr id="82947"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82948"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nTime" panose="020B7200000000000000" pitchFamily="34" charset="0"/>
                <a:cs typeface="Arial" panose="020B0604020202020204" pitchFamily="34" charset="0"/>
              </a:defRPr>
            </a:lvl1pPr>
            <a:lvl2pPr marL="742950" indent="-285750">
              <a:defRPr>
                <a:solidFill>
                  <a:schemeClr val="tx1"/>
                </a:solidFill>
                <a:latin typeface=".VnTime" panose="020B7200000000000000" pitchFamily="34" charset="0"/>
                <a:cs typeface="Arial" panose="020B0604020202020204" pitchFamily="34" charset="0"/>
              </a:defRPr>
            </a:lvl2pPr>
            <a:lvl3pPr marL="1143000" indent="-228600">
              <a:defRPr>
                <a:solidFill>
                  <a:schemeClr val="tx1"/>
                </a:solidFill>
                <a:latin typeface=".VnTime" panose="020B7200000000000000" pitchFamily="34" charset="0"/>
                <a:cs typeface="Arial" panose="020B0604020202020204" pitchFamily="34" charset="0"/>
              </a:defRPr>
            </a:lvl3pPr>
            <a:lvl4pPr marL="1600200" indent="-228600">
              <a:defRPr>
                <a:solidFill>
                  <a:schemeClr val="tx1"/>
                </a:solidFill>
                <a:latin typeface=".VnTime" panose="020B7200000000000000" pitchFamily="34" charset="0"/>
                <a:cs typeface="Arial" panose="020B0604020202020204" pitchFamily="34" charset="0"/>
              </a:defRPr>
            </a:lvl4pPr>
            <a:lvl5pPr marL="2057400" indent="-228600">
              <a:defRPr>
                <a:solidFill>
                  <a:schemeClr val="tx1"/>
                </a:solidFill>
                <a:latin typeface=".VnTime" panose="020B7200000000000000"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cs typeface="Arial" panose="020B0604020202020204" pitchFamily="34" charset="0"/>
              </a:defRPr>
            </a:lvl9pPr>
          </a:lstStyle>
          <a:p>
            <a:fld id="{DC01B543-2A7A-4D13-ABCA-3115F1A3FB9A}" type="slidenum">
              <a:rPr lang="en-US" altLang="en-US">
                <a:latin typeface="Arial" panose="020B0604020202020204" pitchFamily="34" charset="0"/>
              </a:rPr>
              <a:pPr/>
              <a:t>34</a:t>
            </a:fld>
            <a:endParaRPr lang="en-US" altLang="en-US">
              <a:latin typeface="Arial" panose="020B0604020202020204" pitchFamily="34" charset="0"/>
            </a:endParaRPr>
          </a:p>
        </p:txBody>
      </p:sp>
    </p:spTree>
    <p:extLst>
      <p:ext uri="{BB962C8B-B14F-4D97-AF65-F5344CB8AC3E}">
        <p14:creationId xmlns:p14="http://schemas.microsoft.com/office/powerpoint/2010/main" val="1096441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400C84-9C64-48C2-8D4F-745279569C55}" type="slidenum">
              <a:rPr lang="en-US" smtClean="0"/>
              <a:t>39</a:t>
            </a:fld>
            <a:endParaRPr lang="en-US"/>
          </a:p>
        </p:txBody>
      </p:sp>
    </p:spTree>
    <p:extLst>
      <p:ext uri="{BB962C8B-B14F-4D97-AF65-F5344CB8AC3E}">
        <p14:creationId xmlns:p14="http://schemas.microsoft.com/office/powerpoint/2010/main" val="1397654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1E94CF-1C8D-4E94-8106-C4F0C8013633}"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E94CF-1C8D-4E94-8106-C4F0C8013633}"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1E94CF-1C8D-4E94-8106-C4F0C8013633}"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1E94CF-1C8D-4E94-8106-C4F0C8013633}"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1E94CF-1C8D-4E94-8106-C4F0C8013633}" type="datetimeFigureOut">
              <a:rPr lang="en-US" smtClean="0"/>
              <a:t>12/11/2024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1E94CF-1C8D-4E94-8106-C4F0C8013633}" type="datetimeFigureOut">
              <a:rPr lang="en-US" smtClean="0"/>
              <a:t>12/11/2024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E94CF-1C8D-4E94-8106-C4F0C8013633}" type="datetimeFigureOut">
              <a:rPr lang="en-US" smtClean="0"/>
              <a:t>12/11/2024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E94CF-1C8D-4E94-8106-C4F0C8013633}"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E94CF-1C8D-4E94-8106-C4F0C8013633}"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E94CF-1C8D-4E94-8106-C4F0C8013633}"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E94CF-1C8D-4E94-8106-C4F0C8013633}"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F83553-D548-492F-85C7-4612B3F0E33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E94CF-1C8D-4E94-8106-C4F0C8013633}" type="datetimeFigureOut">
              <a:rPr lang="en-US" smtClean="0"/>
              <a:t>12/11/2024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83553-D548-492F-85C7-4612B3F0E33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2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slide" Target="slide8.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GIF"/></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pic>
        <p:nvPicPr>
          <p:cNvPr id="17" name="Picture 16"/>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792863">
            <a:off x="633607" y="200999"/>
            <a:ext cx="770960" cy="69178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flipH="1">
            <a:off x="2466732" y="5795199"/>
            <a:ext cx="1114668" cy="82352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1"/>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flipH="1">
            <a:off x="7867650" y="176360"/>
            <a:ext cx="765756" cy="56574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3"/>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792863">
            <a:off x="810205" y="5297248"/>
            <a:ext cx="618332" cy="5548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043539"/>
            <a:ext cx="1935950" cy="2733322"/>
          </a:xfrm>
          <a:prstGeom prst="rect">
            <a:avLst/>
          </a:prstGeom>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03520" y="4876800"/>
            <a:ext cx="3810000" cy="3248650"/>
          </a:xfrm>
          <a:prstGeom prst="rect">
            <a:avLst/>
          </a:prstGeom>
        </p:spPr>
      </p:pic>
      <p:sp>
        <p:nvSpPr>
          <p:cNvPr id="9" name="Rectangle 8"/>
          <p:cNvSpPr/>
          <p:nvPr/>
        </p:nvSpPr>
        <p:spPr>
          <a:xfrm>
            <a:off x="1885350" y="152400"/>
            <a:ext cx="5522537" cy="954107"/>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0" hangingPunct="0">
              <a:defRPr/>
            </a:pPr>
            <a: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Ubnd huyện trà bồng</a:t>
            </a:r>
            <a:b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br>
            <a: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trường </a:t>
            </a:r>
            <a:r>
              <a:rPr lang="vi-VN" sz="2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Tiể</a:t>
            </a:r>
            <a:r>
              <a:rPr lang="en-US"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U </a:t>
            </a:r>
            <a:r>
              <a:rPr lang="en-US" sz="2800" b="1" cap="all" dirty="0" err="1">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học</a:t>
            </a:r>
            <a: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trà </a:t>
            </a:r>
            <a:r>
              <a:rPr lang="en-US" sz="2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XINH</a:t>
            </a:r>
            <a:endParaRPr lang="en-US" sz="24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10" name="WordArt 52"/>
          <p:cNvSpPr>
            <a:spLocks noChangeArrowheads="1" noChangeShapeType="1" noTextEdit="1"/>
          </p:cNvSpPr>
          <p:nvPr/>
        </p:nvSpPr>
        <p:spPr bwMode="auto">
          <a:xfrm>
            <a:off x="1242224" y="2073998"/>
            <a:ext cx="6808787" cy="4876800"/>
          </a:xfrm>
          <a:prstGeom prst="rect">
            <a:avLst/>
          </a:prstGeom>
        </p:spPr>
        <p:txBody>
          <a:bodyPr spcFirstLastPara="1" wrap="none" fromWordArt="1">
            <a:prstTxWarp prst="textArchUp">
              <a:avLst>
                <a:gd name="adj" fmla="val 10824298"/>
              </a:avLst>
            </a:prstTxWarp>
          </a:bodyPr>
          <a:lstStyle/>
          <a:p>
            <a:pPr algn="ctr"/>
            <a:r>
              <a:rPr lang="en-US" sz="1400" b="1"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Sinh</a:t>
            </a:r>
            <a:r>
              <a:rPr lang="en-US" sz="14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 </a:t>
            </a:r>
            <a:r>
              <a:rPr lang="en-US" sz="1400" b="1"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hoạt</a:t>
            </a:r>
            <a:r>
              <a:rPr lang="en-US" sz="14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 </a:t>
            </a:r>
            <a:r>
              <a:rPr lang="en-US" sz="1400" b="1"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chuyên</a:t>
            </a:r>
            <a:r>
              <a:rPr lang="en-US" sz="14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 </a:t>
            </a:r>
            <a:r>
              <a:rPr lang="en-US" sz="1400" b="1"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đề</a:t>
            </a:r>
            <a:endParaRPr lang="en-US" sz="14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1981200" y="3836006"/>
            <a:ext cx="4770858" cy="52322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0" hangingPunct="0">
              <a:defRPr/>
            </a:pPr>
            <a:r>
              <a:rPr lang="en-US" sz="2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TỔ CHUYÊN MÔN: KHỐI 1</a:t>
            </a:r>
            <a:endParaRPr lang="en-US" sz="24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2" name="TextBox 1"/>
          <p:cNvSpPr txBox="1"/>
          <p:nvPr/>
        </p:nvSpPr>
        <p:spPr>
          <a:xfrm>
            <a:off x="3992861" y="5029200"/>
            <a:ext cx="5151139"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Báo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Trần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Thị</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Diễm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Kiều</a:t>
            </a:r>
            <a:endParaRPr lang="en-US" sz="28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0" fill="hold"/>
                                        <p:tgtEl>
                                          <p:spTgt spid="10"/>
                                        </p:tgtEl>
                                        <p:attrNameLst>
                                          <p:attrName>ppt_w</p:attrName>
                                        </p:attrNameLst>
                                      </p:cBhvr>
                                      <p:tavLst>
                                        <p:tav tm="0" fmla="#ppt_w*sin(2.5*pi*$)">
                                          <p:val>
                                            <p:fltVal val="0"/>
                                          </p:val>
                                        </p:tav>
                                        <p:tav tm="100000">
                                          <p:val>
                                            <p:fltVal val="1"/>
                                          </p:val>
                                        </p:tav>
                                      </p:tavLst>
                                    </p:anim>
                                    <p:anim calcmode="lin" valueType="num">
                                      <p:cBhvr>
                                        <p:cTn id="8" dur="10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897" y="272955"/>
            <a:ext cx="8334005" cy="667418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19200"/>
            <a:ext cx="9144000" cy="6006790"/>
          </a:xfrm>
          <a:prstGeom prst="rect">
            <a:avLst/>
          </a:prstGeom>
        </p:spPr>
      </p:pic>
      <p:sp>
        <p:nvSpPr>
          <p:cNvPr id="3" name="Rectangle: Rounded Corners 155"/>
          <p:cNvSpPr/>
          <p:nvPr/>
        </p:nvSpPr>
        <p:spPr>
          <a:xfrm>
            <a:off x="1066799" y="2555825"/>
            <a:ext cx="6934200" cy="1981200"/>
          </a:xfrm>
          <a:prstGeom prst="roundRect">
            <a:avLst>
              <a:gd name="adj" fmla="val 10270"/>
            </a:avLst>
          </a:prstGeom>
          <a:solidFill>
            <a:srgbClr val="B8F9A9"/>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w="76200">
                <a:solidFill>
                  <a:srgbClr val="434343"/>
                </a:solidFill>
              </a:ln>
              <a:solidFill>
                <a:srgbClr val="FFFFFF"/>
              </a:solidFill>
              <a:effectLst/>
              <a:uLnTx/>
              <a:uFillTx/>
              <a:latin typeface="Arial" panose="020B0604020202020204"/>
              <a:ea typeface="+mn-ea"/>
              <a:cs typeface="+mn-cs"/>
            </a:endParaRPr>
          </a:p>
        </p:txBody>
      </p:sp>
      <p:sp>
        <p:nvSpPr>
          <p:cNvPr id="5" name="Content Placeholder 2"/>
          <p:cNvSpPr txBox="1"/>
          <p:nvPr/>
        </p:nvSpPr>
        <p:spPr>
          <a:xfrm>
            <a:off x="1142999" y="2595339"/>
            <a:ext cx="6781800" cy="3322983"/>
          </a:xfrm>
          <a:prstGeom prst="rect">
            <a:avLst/>
          </a:prstGeom>
          <a:noFill/>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b="1" dirty="0" smtClean="0">
                <a:solidFill>
                  <a:srgbClr val="FF0000"/>
                </a:solidFill>
                <a:latin typeface="Times New Roman" pitchFamily="18" charset="0"/>
                <a:cs typeface="Times New Roman" pitchFamily="18" charset="0"/>
              </a:rPr>
              <a:t>CHUYÊN ĐỀ</a:t>
            </a:r>
            <a:endParaRPr lang="en-US" sz="2800" dirty="0">
              <a:solidFill>
                <a:srgbClr val="FF0000"/>
              </a:solidFill>
              <a:latin typeface="Times New Roman" pitchFamily="18" charset="0"/>
              <a:cs typeface="Times New Roman" pitchFamily="18" charset="0"/>
            </a:endParaRPr>
          </a:p>
          <a:p>
            <a:pPr marL="0" indent="0" algn="ctr">
              <a:buNone/>
            </a:pPr>
            <a:r>
              <a:rPr lang="en-US" sz="2800" b="1" dirty="0">
                <a:solidFill>
                  <a:srgbClr val="FF0000"/>
                </a:solidFill>
                <a:latin typeface="Times New Roman" pitchFamily="18" charset="0"/>
                <a:cs typeface="Times New Roman" pitchFamily="18" charset="0"/>
              </a:rPr>
              <a:t>NÂNG CAO CHẤT LƯỢNG ĐỌC CHO HỌC SINH LỚP </a:t>
            </a:r>
            <a:r>
              <a:rPr lang="en-US" sz="2800" b="1" dirty="0" smtClean="0">
                <a:solidFill>
                  <a:srgbClr val="FF0000"/>
                </a:solidFill>
                <a:latin typeface="Times New Roman" pitchFamily="18" charset="0"/>
                <a:cs typeface="Times New Roman" pitchFamily="18" charset="0"/>
              </a:rPr>
              <a:t>1</a:t>
            </a:r>
            <a:r>
              <a:rPr lang="en-US" sz="2800"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TẠI</a:t>
            </a:r>
            <a:r>
              <a:rPr lang="en-US" sz="2800"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TRƯỜNG TIỂU HỌC TRÀ XINH</a:t>
            </a:r>
            <a:endParaRPr lang="en-US" sz="2800" dirty="0">
              <a:solidFill>
                <a:srgbClr val="FF0000"/>
              </a:solidFill>
              <a:latin typeface="Times New Roman" pitchFamily="18" charset="0"/>
              <a:cs typeface="Times New Roman" pitchFamily="18"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421" y="0"/>
            <a:ext cx="2316289" cy="232238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4310" y="760825"/>
            <a:ext cx="1592811" cy="11562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13" name="Rectangle 12"/>
          <p:cNvSpPr/>
          <p:nvPr/>
        </p:nvSpPr>
        <p:spPr>
          <a:xfrm rot="2707632">
            <a:off x="-277864" y="1338007"/>
            <a:ext cx="4184280" cy="4244993"/>
          </a:xfrm>
          <a:prstGeom prst="rect">
            <a:avLst/>
          </a:prstGeom>
          <a:no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75630" y="3262945"/>
            <a:ext cx="1891862" cy="2032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3" y="2746298"/>
            <a:ext cx="3401287" cy="1213004"/>
          </a:xfrm>
          <a:prstGeom prst="rect">
            <a:avLst/>
          </a:prstGeom>
        </p:spPr>
      </p:pic>
      <p:sp>
        <p:nvSpPr>
          <p:cNvPr id="55" name="Rectangle: Rounded Corners 12"/>
          <p:cNvSpPr/>
          <p:nvPr/>
        </p:nvSpPr>
        <p:spPr>
          <a:xfrm>
            <a:off x="3429000" y="2400240"/>
            <a:ext cx="5410200" cy="952560"/>
          </a:xfrm>
          <a:prstGeom prst="roundRect">
            <a:avLst/>
          </a:prstGeom>
          <a:solidFill>
            <a:schemeClr val="accent6">
              <a:lumMod val="40000"/>
              <a:lumOff val="60000"/>
            </a:schemeClr>
          </a:solidFill>
          <a:ln w="762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0033CC"/>
                </a:solidFill>
                <a:latin typeface="Times New Roman" panose="02020603050405020304" pitchFamily="18" charset="0"/>
                <a:cs typeface="Times New Roman" panose="02020603050405020304" pitchFamily="18" charset="0"/>
              </a:rPr>
              <a:t>THỰC TRẠNG</a:t>
            </a:r>
            <a:endParaRPr lang="en-US" sz="2800" b="1" dirty="0">
              <a:solidFill>
                <a:srgbClr val="0033CC"/>
              </a:solidFill>
              <a:latin typeface="Times New Roman" panose="02020603050405020304" pitchFamily="18" charset="0"/>
              <a:cs typeface="Times New Roman" panose="02020603050405020304" pitchFamily="18" charset="0"/>
            </a:endParaRPr>
          </a:p>
        </p:txBody>
      </p:sp>
      <p:sp>
        <p:nvSpPr>
          <p:cNvPr id="61" name="Rectangle: Rounded Corners 12"/>
          <p:cNvSpPr/>
          <p:nvPr/>
        </p:nvSpPr>
        <p:spPr>
          <a:xfrm>
            <a:off x="3527688" y="5029200"/>
            <a:ext cx="5311512" cy="1028700"/>
          </a:xfrm>
          <a:prstGeom prst="roundRect">
            <a:avLst/>
          </a:prstGeom>
          <a:solidFill>
            <a:schemeClr val="accent5">
              <a:lumMod val="20000"/>
              <a:lumOff val="80000"/>
            </a:schemeClr>
          </a:solidFill>
          <a:ln w="762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33CC33"/>
                </a:solidFill>
                <a:latin typeface="Times New Roman" panose="02020603050405020304" pitchFamily="18" charset="0"/>
                <a:cs typeface="Times New Roman" panose="02020603050405020304" pitchFamily="18" charset="0"/>
              </a:rPr>
              <a:t>KẾT LUẬN</a:t>
            </a:r>
            <a:endParaRPr lang="en-US" sz="2800" b="1" dirty="0">
              <a:solidFill>
                <a:srgbClr val="33CC33"/>
              </a:solidFill>
              <a:latin typeface="Times New Roman" panose="02020603050405020304" pitchFamily="18" charset="0"/>
              <a:cs typeface="Times New Roman" panose="02020603050405020304" pitchFamily="18" charset="0"/>
            </a:endParaRPr>
          </a:p>
        </p:txBody>
      </p:sp>
      <p:sp>
        <p:nvSpPr>
          <p:cNvPr id="54" name="Rectangle: Rounded Corners 12"/>
          <p:cNvSpPr/>
          <p:nvPr/>
        </p:nvSpPr>
        <p:spPr>
          <a:xfrm>
            <a:off x="3429000" y="1066800"/>
            <a:ext cx="5410200" cy="1022350"/>
          </a:xfrm>
          <a:prstGeom prst="roundRect">
            <a:avLst/>
          </a:prstGeom>
          <a:solidFill>
            <a:schemeClr val="accent3">
              <a:lumMod val="60000"/>
              <a:lumOff val="40000"/>
            </a:schemeClr>
          </a:solidFill>
          <a:ln w="76200">
            <a:solidFill>
              <a:srgbClr val="33CC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FF0000"/>
                </a:solidFill>
                <a:latin typeface="Times New Roman" panose="02020603050405020304" pitchFamily="18" charset="0"/>
                <a:cs typeface="Times New Roman" panose="02020603050405020304" pitchFamily="18" charset="0"/>
              </a:rPr>
              <a:t>LÝ DO CHỌN CHUYÊN ĐỀ</a:t>
            </a:r>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56" name="Rectangle: Rounded Corners 12"/>
          <p:cNvSpPr/>
          <p:nvPr/>
        </p:nvSpPr>
        <p:spPr>
          <a:xfrm>
            <a:off x="3454400" y="3581400"/>
            <a:ext cx="5537200" cy="1028700"/>
          </a:xfrm>
          <a:prstGeom prst="roundRect">
            <a:avLst/>
          </a:prstGeom>
          <a:solidFill>
            <a:schemeClr val="accent2">
              <a:lumMod val="20000"/>
              <a:lumOff val="80000"/>
            </a:schemeClr>
          </a:solidFill>
          <a:ln w="76200">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9900CC"/>
                </a:solidFill>
                <a:latin typeface="Times New Roman" panose="02020603050405020304" pitchFamily="18" charset="0"/>
                <a:cs typeface="Times New Roman" panose="02020603050405020304" pitchFamily="18" charset="0"/>
              </a:rPr>
              <a:t>NỘI DUNG VÀ CÁC GIẢI PHÁP</a:t>
            </a:r>
            <a:endParaRPr lang="en-US" sz="2800" b="1" dirty="0">
              <a:solidFill>
                <a:srgbClr val="9900CC"/>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circle(in)">
                                      <p:cBhvr>
                                        <p:cTn id="12" dur="20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arn(inVertic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61" grpId="0" animBg="1"/>
      <p:bldP spid="54" grpId="0" animBg="1"/>
      <p:bldP spid="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9" name="Rounded Rectangle 28"/>
          <p:cNvSpPr/>
          <p:nvPr/>
        </p:nvSpPr>
        <p:spPr>
          <a:xfrm>
            <a:off x="453908" y="1371600"/>
            <a:ext cx="8405812" cy="5068418"/>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0" name="TextBox 29"/>
          <p:cNvSpPr txBox="1"/>
          <p:nvPr/>
        </p:nvSpPr>
        <p:spPr>
          <a:xfrm>
            <a:off x="476159" y="762000"/>
            <a:ext cx="8191591" cy="6678751"/>
          </a:xfrm>
          <a:prstGeom prst="rect">
            <a:avLst/>
          </a:prstGeom>
          <a:noFill/>
        </p:spPr>
        <p:txBody>
          <a:bodyPr wrap="square" rtlCol="0">
            <a:spAutoFit/>
          </a:bodyPr>
          <a:lstStyle/>
          <a:p>
            <a:pPr algn="just"/>
            <a:r>
              <a:rPr lang="en-US" sz="2400" dirty="0" smtClean="0"/>
              <a:t>	</a:t>
            </a:r>
            <a:r>
              <a:rPr lang="en-US" sz="2000" dirty="0" smtClean="0"/>
              <a:t> </a:t>
            </a:r>
          </a:p>
          <a:p>
            <a:r>
              <a:rPr lang="en-US" sz="2800" dirty="0" smtClean="0"/>
              <a:t>         </a:t>
            </a:r>
          </a:p>
          <a:p>
            <a:r>
              <a:rPr lang="en-US" sz="2800" dirty="0">
                <a:latin typeface="Times New Roman" pitchFamily="18" charset="0"/>
                <a:ea typeface="Calibri" panose="020F0502020204030204" pitchFamily="34" charset="0"/>
                <a:cs typeface="Times New Roman" pitchFamily="18" charset="0"/>
              </a:rPr>
              <a:t> </a:t>
            </a:r>
            <a:r>
              <a:rPr lang="en-US" sz="2800" dirty="0" smtClean="0">
                <a:latin typeface="Times New Roman" pitchFamily="18" charset="0"/>
                <a:ea typeface="Calibri" panose="020F0502020204030204" pitchFamily="34" charset="0"/>
                <a:cs typeface="Times New Roman" pitchFamily="18" charset="0"/>
              </a:rPr>
              <a:t>       </a:t>
            </a:r>
            <a:r>
              <a:rPr lang="en-US" sz="2800" dirty="0" err="1" smtClean="0">
                <a:latin typeface="Times New Roman" pitchFamily="18" charset="0"/>
                <a:ea typeface="Calibri" panose="020F0502020204030204" pitchFamily="34" charset="0"/>
                <a:cs typeface="Times New Roman" pitchFamily="18" charset="0"/>
              </a:rPr>
              <a:t>Lớp</a:t>
            </a:r>
            <a:r>
              <a:rPr lang="en-US" sz="2800" dirty="0" smtClean="0">
                <a:latin typeface="Times New Roman" pitchFamily="18" charset="0"/>
                <a:ea typeface="Calibri" panose="020F0502020204030204" pitchFamily="34" charset="0"/>
                <a:cs typeface="Times New Roman" pitchFamily="18" charset="0"/>
              </a:rPr>
              <a:t> </a:t>
            </a:r>
            <a:r>
              <a:rPr lang="en-US" sz="2800" dirty="0">
                <a:latin typeface="Times New Roman" pitchFamily="18" charset="0"/>
                <a:ea typeface="Calibri" panose="020F0502020204030204" pitchFamily="34" charset="0"/>
                <a:cs typeface="Times New Roman" pitchFamily="18" charset="0"/>
              </a:rPr>
              <a:t>1 </a:t>
            </a:r>
            <a:r>
              <a:rPr lang="en-US" sz="2800" dirty="0" err="1">
                <a:latin typeface="Times New Roman" pitchFamily="18" charset="0"/>
                <a:ea typeface="Calibri" panose="020F0502020204030204" pitchFamily="34" charset="0"/>
                <a:cs typeface="Times New Roman" pitchFamily="18" charset="0"/>
              </a:rPr>
              <a:t>là</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lớp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đầu</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tiên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của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bậc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tiểu</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đối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với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sinh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lớp</a:t>
            </a:r>
            <a:r>
              <a:rPr lang="en-US" sz="2800" dirty="0">
                <a:latin typeface="Times New Roman" pitchFamily="18" charset="0"/>
                <a:ea typeface="Calibri" panose="020F0502020204030204" pitchFamily="34" charset="0"/>
                <a:cs typeface="Times New Roman" pitchFamily="18" charset="0"/>
              </a:rPr>
              <a:t> 1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em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phải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thích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nghi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với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môi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trường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vui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chơi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là</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chủ</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đạo</a:t>
            </a:r>
            <a:r>
              <a:rPr lang="en-US" sz="2800" dirty="0">
                <a:latin typeface="Times New Roman" pitchFamily="18" charset="0"/>
                <a:ea typeface="Calibri" panose="020F0502020204030204" pitchFamily="34" charset="0"/>
                <a:cs typeface="Times New Roman" pitchFamily="18" charset="0"/>
              </a:rPr>
              <a:t> ở </a:t>
            </a:r>
            <a:r>
              <a:rPr lang="en-US" sz="2800" dirty="0" err="1">
                <a:latin typeface="Times New Roman" pitchFamily="18" charset="0"/>
                <a:ea typeface="Calibri" panose="020F0502020204030204" pitchFamily="34" charset="0"/>
                <a:cs typeface="Times New Roman" pitchFamily="18" charset="0"/>
              </a:rPr>
              <a:t>mầm</a:t>
            </a:r>
            <a:r>
              <a:rPr lang="en-US" sz="2800" dirty="0">
                <a:latin typeface="Times New Roman" pitchFamily="18" charset="0"/>
                <a:ea typeface="Calibri" panose="020F0502020204030204" pitchFamily="34" charset="0"/>
                <a:cs typeface="Times New Roman" pitchFamily="18" charset="0"/>
              </a:rPr>
              <a:t> non sang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là</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chính</a:t>
            </a:r>
            <a:r>
              <a:rPr lang="en-US" sz="2800" dirty="0">
                <a:latin typeface="Times New Roman" pitchFamily="18" charset="0"/>
                <a:ea typeface="Calibri" panose="020F0502020204030204" pitchFamily="34" charset="0"/>
                <a:cs typeface="Times New Roman" pitchFamily="18" charset="0"/>
              </a:rPr>
              <a:t> ở </a:t>
            </a:r>
            <a:r>
              <a:rPr lang="en-US" sz="2800" dirty="0" err="1">
                <a:latin typeface="Times New Roman" pitchFamily="18" charset="0"/>
                <a:ea typeface="Calibri" panose="020F0502020204030204" pitchFamily="34" charset="0"/>
                <a:cs typeface="Times New Roman" pitchFamily="18" charset="0"/>
              </a:rPr>
              <a:t>bậc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tiểu</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Quá</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này</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sẽ</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làm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cho</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trẻ</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ít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nhiều</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thay</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đổi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về</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tâm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sinh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lý</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trong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quá</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tham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gia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hoạt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động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đầy</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mới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mẻ</a:t>
            </a:r>
            <a:r>
              <a:rPr lang="en-US" sz="2800" dirty="0">
                <a:latin typeface="Times New Roman" pitchFamily="18" charset="0"/>
                <a:ea typeface="Calibri" panose="020F0502020204030204" pitchFamily="34" charset="0"/>
                <a:cs typeface="Times New Roman" pitchFamily="18" charset="0"/>
              </a:rPr>
              <a:t> </a:t>
            </a:r>
            <a:endParaRPr lang="en-US" sz="2800" dirty="0" smtClean="0">
              <a:latin typeface="Times New Roman" pitchFamily="18" charset="0"/>
              <a:ea typeface="Calibri" panose="020F0502020204030204" pitchFamily="34" charset="0"/>
              <a:cs typeface="Times New Roman" pitchFamily="18" charset="0"/>
            </a:endParaRPr>
          </a:p>
          <a:p>
            <a:r>
              <a:rPr lang="en-US" sz="2800" dirty="0" smtClean="0">
                <a:latin typeface="Times New Roman" pitchFamily="18" charset="0"/>
                <a:ea typeface="Calibri" panose="020F0502020204030204" pitchFamily="34" charset="0"/>
                <a:cs typeface="Times New Roman" pitchFamily="18" charset="0"/>
              </a:rPr>
              <a:t>        </a:t>
            </a:r>
            <a:r>
              <a:rPr lang="en-US" sz="2800" dirty="0" err="1" smtClean="0">
                <a:latin typeface="Times New Roman" pitchFamily="18" charset="0"/>
                <a:ea typeface="Calibri" panose="020F0502020204030204" pitchFamily="34" charset="0"/>
                <a:cs typeface="Times New Roman" pitchFamily="18" charset="0"/>
              </a:rPr>
              <a:t>Tiếng</a:t>
            </a:r>
            <a:r>
              <a:rPr lang="en-US" sz="2800" dirty="0" smtClean="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Việt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là</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một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môn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quan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trọng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trong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chương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ở </a:t>
            </a:r>
            <a:r>
              <a:rPr lang="en-US" sz="2800" dirty="0" err="1">
                <a:latin typeface="Times New Roman" pitchFamily="18" charset="0"/>
                <a:ea typeface="Calibri" panose="020F0502020204030204" pitchFamily="34" charset="0"/>
                <a:cs typeface="Times New Roman" pitchFamily="18" charset="0"/>
              </a:rPr>
              <a:t>Tiểu</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thông</a:t>
            </a:r>
            <a:r>
              <a:rPr lang="en-US" sz="2800" dirty="0">
                <a:latin typeface="Times New Roman" pitchFamily="18" charset="0"/>
                <a:ea typeface="Calibri" panose="020F0502020204030204" pitchFamily="34" charset="0"/>
                <a:cs typeface="Times New Roman" pitchFamily="18" charset="0"/>
              </a:rPr>
              <a:t> qua </a:t>
            </a:r>
            <a:r>
              <a:rPr lang="en-US" sz="2800" dirty="0" err="1">
                <a:latin typeface="Times New Roman" pitchFamily="18" charset="0"/>
                <a:ea typeface="Calibri" panose="020F0502020204030204" pitchFamily="34" charset="0"/>
                <a:cs typeface="Times New Roman" pitchFamily="18" charset="0"/>
              </a:rPr>
              <a:t>việc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môn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Tiếng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Việt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sẽ</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thành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cho</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em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khả</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năng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sử</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dụng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Tiếng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Việt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thành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kỹ</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năng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cơ</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bản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như</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nghe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nói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viết</a:t>
            </a:r>
            <a:r>
              <a:rPr lang="en-US" sz="2800" dirty="0">
                <a:latin typeface="Times New Roman" pitchFamily="18" charset="0"/>
                <a:cs typeface="Times New Roman" pitchFamily="18" charset="0"/>
              </a:rPr>
              <a:t>.</a:t>
            </a:r>
          </a:p>
          <a:p>
            <a:endParaRPr lang="en-US" sz="2800" dirty="0">
              <a:latin typeface="Times New Roman" pitchFamily="18" charset="0"/>
              <a:ea typeface="Calibri" panose="020F0502020204030204" pitchFamily="34" charset="0"/>
              <a:cs typeface="Times New Roman" pitchFamily="18" charset="0"/>
            </a:endParaRPr>
          </a:p>
          <a:p>
            <a:endParaRPr lang="en-US" sz="2000" dirty="0"/>
          </a:p>
          <a:p>
            <a:pPr algn="just"/>
            <a:endParaRPr lang="en-US" sz="2000" dirty="0"/>
          </a:p>
        </p:txBody>
      </p:sp>
      <p:sp>
        <p:nvSpPr>
          <p:cNvPr id="5" name="TextBox 4"/>
          <p:cNvSpPr txBox="1"/>
          <p:nvPr/>
        </p:nvSpPr>
        <p:spPr>
          <a:xfrm>
            <a:off x="1485900" y="152400"/>
            <a:ext cx="6096000" cy="584200"/>
          </a:xfrm>
          <a:prstGeom prst="rect">
            <a:avLst/>
          </a:prstGeom>
          <a:noFill/>
        </p:spPr>
        <p:txBody>
          <a:bodyPr>
            <a:spAutoFit/>
          </a:bodyPr>
          <a:lstStyle/>
          <a:p>
            <a:pPr algn="ctr">
              <a:defRPr/>
            </a:pPr>
            <a:r>
              <a:rPr lang="en-US" sz="3200" b="1" kern="0" dirty="0">
                <a:solidFill>
                  <a:srgbClr val="FF3300"/>
                </a:solidFill>
                <a:latin typeface="Times New Roman" pitchFamily="18" charset="0"/>
                <a:ea typeface="+mj-ea"/>
                <a:cs typeface="+mj-cs"/>
              </a:rPr>
              <a:t>I. LÝ DO CHỌN CHUYÊN ĐỀ</a:t>
            </a:r>
            <a:endParaRPr lang="en-US" sz="3200" dirty="0">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453908" y="1371600"/>
            <a:ext cx="8405812" cy="5068418"/>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0" name="TextBox 29"/>
          <p:cNvSpPr txBox="1"/>
          <p:nvPr/>
        </p:nvSpPr>
        <p:spPr>
          <a:xfrm>
            <a:off x="476159" y="762000"/>
            <a:ext cx="8191591" cy="5386090"/>
          </a:xfrm>
          <a:prstGeom prst="rect">
            <a:avLst/>
          </a:prstGeom>
          <a:noFill/>
        </p:spPr>
        <p:txBody>
          <a:bodyPr wrap="square" rtlCol="0">
            <a:spAutoFit/>
          </a:bodyPr>
          <a:lstStyle/>
          <a:p>
            <a:pPr algn="just"/>
            <a:r>
              <a:rPr lang="en-US" sz="2400" dirty="0" smtClean="0"/>
              <a:t>	</a:t>
            </a:r>
            <a:r>
              <a:rPr lang="en-US" sz="2000" dirty="0" smtClean="0"/>
              <a:t> </a:t>
            </a:r>
          </a:p>
          <a:p>
            <a:r>
              <a:rPr lang="en-US" sz="2800" dirty="0" smtClean="0"/>
              <a:t>         </a:t>
            </a:r>
          </a:p>
          <a:p>
            <a:r>
              <a:rPr lang="en-US" sz="2800" dirty="0">
                <a:latin typeface="Times New Roman" pitchFamily="18" charset="0"/>
                <a:ea typeface="Calibri" panose="020F0502020204030204" pitchFamily="34" charset="0"/>
                <a:cs typeface="Times New Roman" pitchFamily="18" charset="0"/>
              </a:rPr>
              <a:t> </a:t>
            </a:r>
            <a:r>
              <a:rPr lang="en-US" sz="2800" dirty="0" smtClean="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sinh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dân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tộc</a:t>
            </a:r>
            <a:r>
              <a:rPr lang="en-US" sz="2800" dirty="0">
                <a:latin typeface="Times New Roman" pitchFamily="18" charset="0"/>
                <a:ea typeface="Calibri" panose="020F0502020204030204" pitchFamily="34" charset="0"/>
                <a:cs typeface="Times New Roman" pitchFamily="18" charset="0"/>
              </a:rPr>
              <a:t> ở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trường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miền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núi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thì</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việc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sử</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dụng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Tiếng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Việt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như</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là</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một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ngôn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ngữ</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thứ</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hai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của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em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phần</a:t>
            </a:r>
            <a:r>
              <a:rPr lang="en-US" sz="2800" dirty="0">
                <a:latin typeface="Times New Roman" pitchFamily="18" charset="0"/>
                <a:ea typeface="Calibri" panose="020F0502020204030204" pitchFamily="34" charset="0"/>
                <a:cs typeface="Times New Roman" pitchFamily="18" charset="0"/>
              </a:rPr>
              <a:t> ở </a:t>
            </a:r>
            <a:r>
              <a:rPr lang="en-US" sz="2800" dirty="0" err="1">
                <a:latin typeface="Times New Roman" pitchFamily="18" charset="0"/>
                <a:ea typeface="Calibri" panose="020F0502020204030204" pitchFamily="34" charset="0"/>
                <a:cs typeface="Times New Roman" pitchFamily="18" charset="0"/>
              </a:rPr>
              <a:t>gia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em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dùng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tiếng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mẹ</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đẻ</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của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mình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Điều</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này</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đã</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ảnh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hưởng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rất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lớn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đến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khả</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năng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của</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các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em</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nói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chung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và</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học</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tập</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môn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Tiếng</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Việt</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nói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riêng</a:t>
            </a:r>
            <a:r>
              <a:rPr lang="en-US" sz="2800" dirty="0">
                <a:latin typeface="Times New Roman" pitchFamily="18" charset="0"/>
                <a:ea typeface="Calibri" panose="020F0502020204030204" pitchFamily="34" charset="0"/>
                <a:cs typeface="Times New Roman" pitchFamily="18" charset="0"/>
              </a:rPr>
              <a:t>. </a:t>
            </a:r>
            <a:endParaRPr lang="en-US" sz="2800" dirty="0">
              <a:latin typeface="Times New Roman" pitchFamily="18" charset="0"/>
              <a:cs typeface="Times New Roman" pitchFamily="18" charset="0"/>
            </a:endParaRPr>
          </a:p>
          <a:p>
            <a:r>
              <a:rPr lang="en-US" sz="2800" dirty="0">
                <a:latin typeface="Times New Roman" pitchFamily="18" charset="0"/>
                <a:ea typeface="Calibri" panose="020F0502020204030204" pitchFamily="34" charset="0"/>
                <a:cs typeface="Times New Roman" pitchFamily="18" charset="0"/>
              </a:rPr>
              <a:t> </a:t>
            </a:r>
            <a:r>
              <a:rPr lang="en-US" sz="2800" dirty="0" smtClean="0">
                <a:latin typeface="Times New Roman" pitchFamily="18" charset="0"/>
                <a:ea typeface="Calibri" panose="020F0502020204030204" pitchFamily="34" charset="0"/>
                <a:cs typeface="Times New Roman" pitchFamily="18" charset="0"/>
              </a:rPr>
              <a:t>      </a:t>
            </a:r>
            <a:r>
              <a:rPr lang="en-US" sz="2800" dirty="0" err="1" smtClean="0">
                <a:latin typeface="Times New Roman" pitchFamily="18" charset="0"/>
                <a:ea typeface="Calibri" panose="020F0502020204030204" pitchFamily="34" charset="0"/>
                <a:cs typeface="Times New Roman" pitchFamily="18" charset="0"/>
              </a:rPr>
              <a:t>Tổ</a:t>
            </a:r>
            <a:r>
              <a:rPr lang="en-US" sz="2800" dirty="0" smtClean="0">
                <a:latin typeface="Times New Roman" pitchFamily="18" charset="0"/>
                <a:ea typeface="Calibri" panose="020F0502020204030204" pitchFamily="34" charset="0"/>
                <a:cs typeface="Times New Roman" pitchFamily="18" charset="0"/>
              </a:rPr>
              <a:t> </a:t>
            </a:r>
            <a:r>
              <a:rPr lang="en-US" sz="2800" dirty="0" err="1" smtClean="0">
                <a:latin typeface="Times New Roman" pitchFamily="18" charset="0"/>
                <a:ea typeface="Calibri" panose="020F0502020204030204" pitchFamily="34" charset="0"/>
                <a:cs typeface="Times New Roman" pitchFamily="18" charset="0"/>
              </a:rPr>
              <a:t>khối</a:t>
            </a:r>
            <a:r>
              <a:rPr lang="en-US" sz="2800" dirty="0" smtClean="0">
                <a:latin typeface="Times New Roman" pitchFamily="18" charset="0"/>
                <a:ea typeface="Calibri" panose="020F0502020204030204" pitchFamily="34" charset="0"/>
                <a:cs typeface="Times New Roman" pitchFamily="18" charset="0"/>
              </a:rPr>
              <a:t> 1 </a:t>
            </a:r>
            <a:r>
              <a:rPr lang="en-US" sz="2800" dirty="0" err="1">
                <a:latin typeface="Times New Roman" pitchFamily="18" charset="0"/>
                <a:ea typeface="Calibri" panose="020F0502020204030204" pitchFamily="34" charset="0"/>
                <a:cs typeface="Times New Roman" pitchFamily="18" charset="0"/>
              </a:rPr>
              <a:t>đã</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mạnh</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dạn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triển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khai</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biện</a:t>
            </a:r>
            <a:r>
              <a:rPr lang="en-US" sz="2800" dirty="0">
                <a:latin typeface="Times New Roman" pitchFamily="18" charset="0"/>
                <a:ea typeface="Calibri" panose="020F0502020204030204" pitchFamily="34" charset="0"/>
                <a:cs typeface="Times New Roman" pitchFamily="18" charset="0"/>
              </a:rPr>
              <a:t> </a:t>
            </a:r>
            <a:r>
              <a:rPr lang="en-US" sz="2800" dirty="0" err="1">
                <a:latin typeface="Times New Roman" pitchFamily="18" charset="0"/>
                <a:ea typeface="Calibri" panose="020F0502020204030204" pitchFamily="34" charset="0"/>
                <a:cs typeface="Times New Roman" pitchFamily="18" charset="0"/>
              </a:rPr>
              <a:t>pháp</a:t>
            </a:r>
            <a:r>
              <a:rPr lang="en-US" sz="2800" dirty="0">
                <a:latin typeface="Times New Roman" pitchFamily="18" charset="0"/>
                <a:ea typeface="Calibri" panose="020F0502020204030204" pitchFamily="34" charset="0"/>
                <a:cs typeface="Times New Roman" pitchFamily="18" charset="0"/>
              </a:rPr>
              <a:t>: </a:t>
            </a:r>
            <a:r>
              <a:rPr lang="en-US" sz="2800" b="1" i="1" dirty="0">
                <a:latin typeface="Times New Roman" pitchFamily="18" charset="0"/>
                <a:ea typeface="Calibri" panose="020F0502020204030204" pitchFamily="34" charset="0"/>
                <a:cs typeface="Times New Roman" pitchFamily="18" charset="0"/>
              </a:rPr>
              <a:t>“</a:t>
            </a:r>
            <a:r>
              <a:rPr lang="en-US" sz="2800" b="1" i="1" dirty="0" err="1">
                <a:latin typeface="Times New Roman" pitchFamily="18" charset="0"/>
                <a:ea typeface="Calibri" panose="020F0502020204030204" pitchFamily="34" charset="0"/>
                <a:cs typeface="Times New Roman" pitchFamily="18" charset="0"/>
              </a:rPr>
              <a:t>Nâng</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cao</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chất</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lượng</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đọc</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cho</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học</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sinh</a:t>
            </a:r>
            <a:r>
              <a:rPr lang="en-US" sz="2800" b="1" i="1" dirty="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lớp</a:t>
            </a:r>
            <a:r>
              <a:rPr lang="en-US" sz="2800" b="1" i="1" dirty="0">
                <a:latin typeface="Times New Roman" pitchFamily="18" charset="0"/>
                <a:ea typeface="Calibri" panose="020F0502020204030204" pitchFamily="34" charset="0"/>
                <a:cs typeface="Times New Roman" pitchFamily="18" charset="0"/>
              </a:rPr>
              <a:t> </a:t>
            </a:r>
            <a:r>
              <a:rPr lang="en-US" sz="2800" b="1" i="1" dirty="0" smtClean="0">
                <a:latin typeface="Times New Roman" pitchFamily="18" charset="0"/>
                <a:ea typeface="Calibri" panose="020F0502020204030204" pitchFamily="34" charset="0"/>
                <a:cs typeface="Times New Roman" pitchFamily="18" charset="0"/>
              </a:rPr>
              <a:t>1 </a:t>
            </a:r>
            <a:r>
              <a:rPr lang="en-US" sz="2800" b="1" i="1" dirty="0" err="1" smtClean="0">
                <a:latin typeface="Times New Roman" pitchFamily="18" charset="0"/>
                <a:ea typeface="Calibri" panose="020F0502020204030204" pitchFamily="34" charset="0"/>
                <a:cs typeface="Times New Roman" pitchFamily="18" charset="0"/>
              </a:rPr>
              <a:t>tại</a:t>
            </a:r>
            <a:r>
              <a:rPr lang="en-US" sz="2800" b="1" i="1" dirty="0" smtClean="0">
                <a:latin typeface="Times New Roman" pitchFamily="18" charset="0"/>
                <a:ea typeface="Calibri" panose="020F0502020204030204" pitchFamily="34" charset="0"/>
                <a:cs typeface="Times New Roman" pitchFamily="18" charset="0"/>
              </a:rPr>
              <a:t> </a:t>
            </a:r>
            <a:r>
              <a:rPr lang="en-US" sz="2800" b="1" i="1" dirty="0" err="1">
                <a:latin typeface="Times New Roman" pitchFamily="18" charset="0"/>
                <a:ea typeface="Calibri" panose="020F0502020204030204" pitchFamily="34" charset="0"/>
                <a:cs typeface="Times New Roman" pitchFamily="18" charset="0"/>
              </a:rPr>
              <a:t>Trường</a:t>
            </a:r>
            <a:r>
              <a:rPr lang="en-US" sz="2800" b="1" i="1" dirty="0">
                <a:latin typeface="Times New Roman" pitchFamily="18" charset="0"/>
                <a:ea typeface="Calibri" panose="020F0502020204030204" pitchFamily="34" charset="0"/>
                <a:cs typeface="Times New Roman" pitchFamily="18" charset="0"/>
              </a:rPr>
              <a:t> </a:t>
            </a:r>
            <a:r>
              <a:rPr lang="en-US" sz="2800" b="1" i="1" dirty="0" err="1" smtClean="0">
                <a:latin typeface="Times New Roman" pitchFamily="18" charset="0"/>
                <a:ea typeface="Calibri" panose="020F0502020204030204" pitchFamily="34" charset="0"/>
                <a:cs typeface="Times New Roman" pitchFamily="18" charset="0"/>
              </a:rPr>
              <a:t>Tiểu</a:t>
            </a:r>
            <a:r>
              <a:rPr lang="en-US" sz="2800" b="1" i="1" dirty="0" smtClean="0">
                <a:latin typeface="Times New Roman" pitchFamily="18" charset="0"/>
                <a:ea typeface="Calibri" panose="020F0502020204030204" pitchFamily="34" charset="0"/>
                <a:cs typeface="Times New Roman" pitchFamily="18" charset="0"/>
              </a:rPr>
              <a:t> </a:t>
            </a:r>
            <a:r>
              <a:rPr lang="en-US" sz="2800" b="1" i="1" dirty="0" err="1" smtClean="0">
                <a:latin typeface="Times New Roman" pitchFamily="18" charset="0"/>
                <a:ea typeface="Calibri" panose="020F0502020204030204" pitchFamily="34" charset="0"/>
                <a:cs typeface="Times New Roman" pitchFamily="18" charset="0"/>
              </a:rPr>
              <a:t>học</a:t>
            </a:r>
            <a:r>
              <a:rPr lang="en-US" sz="2800" b="1" i="1" dirty="0" smtClean="0">
                <a:latin typeface="Times New Roman" pitchFamily="18" charset="0"/>
                <a:ea typeface="Calibri" panose="020F0502020204030204" pitchFamily="34" charset="0"/>
                <a:cs typeface="Times New Roman" pitchFamily="18" charset="0"/>
              </a:rPr>
              <a:t> </a:t>
            </a:r>
            <a:r>
              <a:rPr lang="en-US" sz="2800" b="1" i="1" dirty="0" err="1" smtClean="0">
                <a:latin typeface="Times New Roman" pitchFamily="18" charset="0"/>
                <a:ea typeface="Calibri" panose="020F0502020204030204" pitchFamily="34" charset="0"/>
                <a:cs typeface="Times New Roman" pitchFamily="18" charset="0"/>
              </a:rPr>
              <a:t>Trà</a:t>
            </a:r>
            <a:r>
              <a:rPr lang="en-US" sz="2800" b="1" i="1" dirty="0" smtClean="0">
                <a:latin typeface="Times New Roman" pitchFamily="18" charset="0"/>
                <a:ea typeface="Calibri" panose="020F0502020204030204" pitchFamily="34" charset="0"/>
                <a:cs typeface="Times New Roman" pitchFamily="18" charset="0"/>
              </a:rPr>
              <a:t> </a:t>
            </a:r>
            <a:r>
              <a:rPr lang="en-US" sz="2800" b="1" i="1" dirty="0" err="1" smtClean="0">
                <a:latin typeface="Times New Roman" pitchFamily="18" charset="0"/>
                <a:ea typeface="Calibri" panose="020F0502020204030204" pitchFamily="34" charset="0"/>
                <a:cs typeface="Times New Roman" pitchFamily="18" charset="0"/>
              </a:rPr>
              <a:t>Xinh</a:t>
            </a:r>
            <a:r>
              <a:rPr lang="en-US" sz="2800" b="1" i="1" dirty="0" smtClean="0">
                <a:latin typeface="Times New Roman" pitchFamily="18" charset="0"/>
                <a:ea typeface="Calibri" panose="020F0502020204030204" pitchFamily="34" charset="0"/>
                <a:cs typeface="Times New Roman" pitchFamily="18" charset="0"/>
              </a:rPr>
              <a:t>”</a:t>
            </a:r>
            <a:endParaRPr lang="en-US" sz="2800" dirty="0">
              <a:latin typeface="Times New Roman" pitchFamily="18" charset="0"/>
              <a:ea typeface="Calibri" panose="020F0502020204030204" pitchFamily="34" charset="0"/>
              <a:cs typeface="Times New Roman" pitchFamily="18" charset="0"/>
            </a:endParaRPr>
          </a:p>
          <a:p>
            <a:endParaRPr lang="en-US" sz="2000" dirty="0"/>
          </a:p>
          <a:p>
            <a:pPr algn="just"/>
            <a:endParaRPr lang="en-US" sz="2000" dirty="0"/>
          </a:p>
        </p:txBody>
      </p:sp>
      <p:sp>
        <p:nvSpPr>
          <p:cNvPr id="5" name="TextBox 4"/>
          <p:cNvSpPr txBox="1"/>
          <p:nvPr/>
        </p:nvSpPr>
        <p:spPr>
          <a:xfrm>
            <a:off x="1485900" y="152400"/>
            <a:ext cx="6096000" cy="584200"/>
          </a:xfrm>
          <a:prstGeom prst="rect">
            <a:avLst/>
          </a:prstGeom>
          <a:noFill/>
        </p:spPr>
        <p:txBody>
          <a:bodyPr>
            <a:spAutoFit/>
          </a:bodyPr>
          <a:lstStyle/>
          <a:p>
            <a:pPr algn="ctr">
              <a:defRPr/>
            </a:pPr>
            <a:r>
              <a:rPr lang="en-US" sz="3200" b="1" kern="0" dirty="0">
                <a:solidFill>
                  <a:srgbClr val="FF3300"/>
                </a:solidFill>
                <a:latin typeface="Times New Roman" pitchFamily="18" charset="0"/>
                <a:ea typeface="+mj-ea"/>
                <a:cs typeface="+mj-cs"/>
              </a:rPr>
              <a:t>I. LÝ DO CHỌN CHUYÊN ĐỀ</a:t>
            </a:r>
            <a:endParaRPr lang="en-US" sz="3200" dirty="0">
              <a:latin typeface="Arial" charset="0"/>
              <a:cs typeface="+mn-cs"/>
            </a:endParaRPr>
          </a:p>
        </p:txBody>
      </p:sp>
    </p:spTree>
    <p:extLst>
      <p:ext uri="{BB962C8B-B14F-4D97-AF65-F5344CB8AC3E}">
        <p14:creationId xmlns:p14="http://schemas.microsoft.com/office/powerpoint/2010/main" val="38453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415984" y="791980"/>
            <a:ext cx="8405812" cy="5837420"/>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0" name="TextBox 29"/>
          <p:cNvSpPr txBox="1"/>
          <p:nvPr/>
        </p:nvSpPr>
        <p:spPr>
          <a:xfrm>
            <a:off x="0" y="179882"/>
            <a:ext cx="8191591" cy="1631216"/>
          </a:xfrm>
          <a:prstGeom prst="rect">
            <a:avLst/>
          </a:prstGeom>
          <a:noFill/>
        </p:spPr>
        <p:txBody>
          <a:bodyPr wrap="square" rtlCol="0">
            <a:spAutoFit/>
          </a:bodyPr>
          <a:lstStyle/>
          <a:p>
            <a:pPr algn="just"/>
            <a:r>
              <a:rPr lang="en-US" sz="2400" dirty="0" smtClean="0"/>
              <a:t>	</a:t>
            </a:r>
            <a:r>
              <a:rPr lang="en-US" sz="2000" dirty="0" smtClean="0"/>
              <a:t> </a:t>
            </a:r>
          </a:p>
          <a:p>
            <a:r>
              <a:rPr lang="en-US" sz="2800" dirty="0" smtClean="0"/>
              <a:t>         </a:t>
            </a:r>
          </a:p>
          <a:p>
            <a:r>
              <a:rPr lang="en-US" sz="2800" b="1" dirty="0">
                <a:latin typeface="Times New Roman" pitchFamily="18" charset="0"/>
                <a:ea typeface="Calibri" panose="020F0502020204030204" pitchFamily="34" charset="0"/>
                <a:cs typeface="Times New Roman" pitchFamily="18" charset="0"/>
              </a:rPr>
              <a:t> </a:t>
            </a:r>
            <a:r>
              <a:rPr lang="en-US" sz="2800" b="1" dirty="0" smtClean="0">
                <a:latin typeface="Times New Roman" pitchFamily="18" charset="0"/>
                <a:ea typeface="Calibri" panose="020F0502020204030204" pitchFamily="34" charset="0"/>
                <a:cs typeface="Times New Roman" pitchFamily="18" charset="0"/>
              </a:rPr>
              <a:t>       1. </a:t>
            </a:r>
            <a:r>
              <a:rPr lang="en-US" sz="2800" b="1" dirty="0" err="1" smtClean="0">
                <a:latin typeface="Times New Roman" pitchFamily="18" charset="0"/>
                <a:ea typeface="Calibri" panose="020F0502020204030204" pitchFamily="34" charset="0"/>
                <a:cs typeface="Times New Roman" pitchFamily="18" charset="0"/>
              </a:rPr>
              <a:t>Thuận</a:t>
            </a:r>
            <a:r>
              <a:rPr lang="en-US" sz="2800" b="1" dirty="0" smtClean="0">
                <a:latin typeface="Times New Roman" pitchFamily="18" charset="0"/>
                <a:ea typeface="Calibri" panose="020F0502020204030204" pitchFamily="34" charset="0"/>
                <a:cs typeface="Times New Roman" pitchFamily="18" charset="0"/>
              </a:rPr>
              <a:t> </a:t>
            </a:r>
            <a:r>
              <a:rPr lang="en-US" sz="2800" b="1" dirty="0" err="1" smtClean="0">
                <a:latin typeface="Times New Roman" pitchFamily="18" charset="0"/>
                <a:ea typeface="Calibri" panose="020F0502020204030204" pitchFamily="34" charset="0"/>
                <a:cs typeface="Times New Roman" pitchFamily="18" charset="0"/>
              </a:rPr>
              <a:t>lợi</a:t>
            </a:r>
            <a:endParaRPr lang="en-US" sz="2000" b="1" dirty="0"/>
          </a:p>
          <a:p>
            <a:pPr algn="just"/>
            <a:endParaRPr lang="en-US" sz="2000" dirty="0"/>
          </a:p>
        </p:txBody>
      </p:sp>
      <p:sp>
        <p:nvSpPr>
          <p:cNvPr id="5" name="TextBox 4"/>
          <p:cNvSpPr txBox="1"/>
          <p:nvPr/>
        </p:nvSpPr>
        <p:spPr>
          <a:xfrm>
            <a:off x="1485900" y="152400"/>
            <a:ext cx="6096000" cy="584200"/>
          </a:xfrm>
          <a:prstGeom prst="rect">
            <a:avLst/>
          </a:prstGeom>
          <a:noFill/>
        </p:spPr>
        <p:txBody>
          <a:bodyPr>
            <a:spAutoFit/>
          </a:bodyPr>
          <a:lstStyle/>
          <a:p>
            <a:pPr algn="ctr">
              <a:defRPr/>
            </a:pPr>
            <a:r>
              <a:rPr lang="en-US" sz="3200" b="1" kern="0" dirty="0" smtClean="0">
                <a:solidFill>
                  <a:srgbClr val="FF3300"/>
                </a:solidFill>
                <a:latin typeface="Times New Roman" pitchFamily="18" charset="0"/>
                <a:ea typeface="+mj-ea"/>
                <a:cs typeface="+mj-cs"/>
              </a:rPr>
              <a:t>II. THỰC TRẠNG</a:t>
            </a:r>
            <a:endParaRPr lang="en-US" sz="3200" dirty="0">
              <a:latin typeface="Arial" charset="0"/>
              <a:cs typeface="+mn-cs"/>
            </a:endParaRPr>
          </a:p>
        </p:txBody>
      </p:sp>
      <p:sp>
        <p:nvSpPr>
          <p:cNvPr id="2" name="Rectangle 1"/>
          <p:cNvSpPr/>
          <p:nvPr/>
        </p:nvSpPr>
        <p:spPr>
          <a:xfrm>
            <a:off x="570030" y="1600200"/>
            <a:ext cx="8097720" cy="5115246"/>
          </a:xfrm>
          <a:prstGeom prst="rect">
            <a:avLst/>
          </a:prstGeom>
        </p:spPr>
        <p:txBody>
          <a:bodyPr wrap="square">
            <a:spAutoFit/>
          </a:bodyPr>
          <a:lstStyle/>
          <a:p>
            <a:pPr algn="just">
              <a:lnSpc>
                <a:spcPct val="80000"/>
              </a:lnSpc>
              <a:defRPr/>
            </a:pPr>
            <a:r>
              <a:rPr lang="en-US" altLang="en-US" sz="2400" dirty="0" smtClean="0">
                <a:latin typeface="Times New Roman" panose="02020603050405020304" pitchFamily="18" charset="0"/>
              </a:rPr>
              <a:t>- </a:t>
            </a:r>
            <a:r>
              <a:rPr lang="en-US" altLang="en-US" sz="2400" dirty="0" err="1">
                <a:latin typeface="Times New Roman" panose="02020603050405020304" pitchFamily="18" charset="0"/>
              </a:rPr>
              <a:t>Về</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phía</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học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sinh</a:t>
            </a:r>
            <a:endParaRPr lang="en-US" altLang="en-US" sz="2400" dirty="0">
              <a:latin typeface="Times New Roman" panose="02020603050405020304" pitchFamily="18" charset="0"/>
            </a:endParaRPr>
          </a:p>
          <a:p>
            <a:pPr algn="just">
              <a:lnSpc>
                <a:spcPct val="80000"/>
              </a:lnSpc>
              <a:defRPr/>
            </a:pPr>
            <a:r>
              <a:rPr lang="en-US" altLang="en-US" sz="2400" dirty="0">
                <a:latin typeface="Times New Roman" panose="02020603050405020304" pitchFamily="18" charset="0"/>
              </a:rPr>
              <a:t>   + </a:t>
            </a:r>
            <a:r>
              <a:rPr lang="en-US" altLang="en-US" sz="2400" dirty="0" err="1">
                <a:latin typeface="Times New Roman" panose="02020603050405020304" pitchFamily="18" charset="0"/>
              </a:rPr>
              <a:t>Đa</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số</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các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em</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điều</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chăm</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ngoan</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cố</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gắng</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trong</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học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tập</a:t>
            </a:r>
            <a:r>
              <a:rPr lang="en-US" altLang="en-US" sz="2400" dirty="0">
                <a:latin typeface="Times New Roman" panose="02020603050405020304" pitchFamily="18" charset="0"/>
              </a:rPr>
              <a:t>.</a:t>
            </a:r>
          </a:p>
          <a:p>
            <a:pPr algn="just">
              <a:lnSpc>
                <a:spcPct val="80000"/>
              </a:lnSpc>
              <a:defRPr/>
            </a:pPr>
            <a:r>
              <a:rPr lang="en-US" altLang="en-US" sz="2400" dirty="0">
                <a:latin typeface="Times New Roman" panose="02020603050405020304" pitchFamily="18" charset="0"/>
              </a:rPr>
              <a:t>   + </a:t>
            </a:r>
            <a:r>
              <a:rPr lang="en-US" altLang="en-US" sz="2400" dirty="0" err="1">
                <a:latin typeface="Times New Roman" panose="02020603050405020304" pitchFamily="18" charset="0"/>
              </a:rPr>
              <a:t>Các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em</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có</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sự</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đoàn</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kết</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yêu</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thương</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giúp</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đỡ</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bạn</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bè</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cùng</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tiến</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bộ</a:t>
            </a:r>
            <a:r>
              <a:rPr lang="en-US" altLang="en-US" sz="2400" dirty="0">
                <a:latin typeface="Times New Roman" panose="02020603050405020304" pitchFamily="18" charset="0"/>
              </a:rPr>
              <a:t>.</a:t>
            </a:r>
          </a:p>
          <a:p>
            <a:pPr algn="just">
              <a:lnSpc>
                <a:spcPct val="80000"/>
              </a:lnSpc>
              <a:defRPr/>
            </a:pPr>
            <a:r>
              <a:rPr lang="en-US" altLang="en-US" sz="2400" dirty="0">
                <a:latin typeface="Times New Roman" panose="02020603050405020304" pitchFamily="18" charset="0"/>
              </a:rPr>
              <a:t>   + </a:t>
            </a:r>
            <a:r>
              <a:rPr lang="en-US" altLang="en-US" sz="2400" dirty="0" err="1">
                <a:latin typeface="Times New Roman" panose="02020603050405020304" pitchFamily="18" charset="0"/>
              </a:rPr>
              <a:t>Nhiều</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em</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có</a:t>
            </a:r>
            <a:r>
              <a:rPr lang="en-US" altLang="en-US" sz="2400" dirty="0">
                <a:latin typeface="Times New Roman" panose="02020603050405020304" pitchFamily="18" charset="0"/>
              </a:rPr>
              <a:t> ý </a:t>
            </a:r>
            <a:r>
              <a:rPr lang="en-US" altLang="en-US" sz="2400" dirty="0" err="1">
                <a:latin typeface="Times New Roman" panose="02020603050405020304" pitchFamily="18" charset="0"/>
              </a:rPr>
              <a:t>thức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học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hỏi</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biết</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ng</a:t>
            </a:r>
            <a:r>
              <a:rPr lang="en-US" altLang="zh-CN" sz="2400" dirty="0" err="1">
                <a:latin typeface="Times New Roman" panose="02020603050405020304" pitchFamily="18" charset="0"/>
                <a:ea typeface="SimSun" panose="02010600030101010101" pitchFamily="2" charset="-122"/>
              </a:rPr>
              <a:t>h</a:t>
            </a:r>
            <a:r>
              <a:rPr lang="en-US" altLang="en-US" sz="2400" dirty="0" err="1">
                <a:latin typeface="Times New Roman" panose="02020603050405020304" pitchFamily="18" charset="0"/>
              </a:rPr>
              <a:t>e</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lời</a:t>
            </a:r>
            <a:r>
              <a:rPr lang="en-US" altLang="en-US" sz="2400" dirty="0">
                <a:latin typeface="Times New Roman" panose="02020603050405020304" pitchFamily="18" charset="0"/>
              </a:rPr>
              <a:t>.</a:t>
            </a:r>
          </a:p>
          <a:p>
            <a:pPr algn="just">
              <a:lnSpc>
                <a:spcPct val="80000"/>
              </a:lnSpc>
              <a:defRPr/>
            </a:pPr>
            <a:r>
              <a:rPr lang="en-US" altLang="en-US" sz="2400" dirty="0">
                <a:latin typeface="Times New Roman" panose="02020603050405020304" pitchFamily="18" charset="0"/>
              </a:rPr>
              <a:t>   + </a:t>
            </a:r>
            <a:r>
              <a:rPr lang="en-US" altLang="en-US" sz="2400" dirty="0" err="1">
                <a:latin typeface="Times New Roman" panose="02020603050405020304" pitchFamily="18" charset="0"/>
              </a:rPr>
              <a:t>Nhiều</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em</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biết</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đọc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biết</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viết</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và</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thực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hiện</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đúng</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theo</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yêu</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cầu</a:t>
            </a:r>
            <a:r>
              <a:rPr lang="en-US" altLang="en-US" sz="2400" dirty="0" smtClean="0">
                <a:latin typeface="Times New Roman" panose="02020603050405020304" pitchFamily="18" charset="0"/>
              </a:rPr>
              <a:t>.</a:t>
            </a:r>
          </a:p>
          <a:p>
            <a:pPr algn="just">
              <a:lnSpc>
                <a:spcPct val="80000"/>
              </a:lnSpc>
              <a:defRPr/>
            </a:pPr>
            <a:r>
              <a:rPr lang="en-US" altLang="en-US" sz="2400" dirty="0" smtClean="0">
                <a:latin typeface="Times New Roman" panose="02020603050405020304" pitchFamily="18" charset="0"/>
              </a:rPr>
              <a:t>   + </a:t>
            </a:r>
            <a:r>
              <a:rPr lang="en-US" altLang="en-US" sz="2400" dirty="0" err="1" smtClean="0">
                <a:latin typeface="Times New Roman" panose="02020603050405020304" pitchFamily="18" charset="0"/>
              </a:rPr>
              <a:t>Hầu</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hết</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trước</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khi</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vào</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lớp</a:t>
            </a:r>
            <a:r>
              <a:rPr lang="en-US" altLang="en-US" sz="2400" dirty="0" smtClean="0">
                <a:latin typeface="Times New Roman" panose="02020603050405020304" pitchFamily="18" charset="0"/>
              </a:rPr>
              <a:t> 1 </a:t>
            </a:r>
            <a:r>
              <a:rPr lang="en-US" altLang="en-US" sz="2400" dirty="0" err="1" smtClean="0">
                <a:latin typeface="Times New Roman" panose="02020603050405020304" pitchFamily="18" charset="0"/>
              </a:rPr>
              <a:t>các</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em</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đều</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được</a:t>
            </a:r>
            <a:r>
              <a:rPr lang="en-US" altLang="en-US" sz="2400" dirty="0" smtClean="0">
                <a:latin typeface="Times New Roman" panose="02020603050405020304" pitchFamily="18" charset="0"/>
              </a:rPr>
              <a:t> </a:t>
            </a:r>
            <a:r>
              <a:rPr lang="en-US" altLang="en-US" sz="2400" dirty="0" err="1" smtClean="0">
                <a:latin typeface="Times New Roman" panose="02020603050405020304" pitchFamily="18" charset="0"/>
              </a:rPr>
              <a:t>học</a:t>
            </a:r>
            <a:r>
              <a:rPr lang="en-US" altLang="en-US" sz="2400" dirty="0" smtClean="0">
                <a:latin typeface="Times New Roman" panose="02020603050405020304" pitchFamily="18" charset="0"/>
              </a:rPr>
              <a:t> TCTV </a:t>
            </a:r>
          </a:p>
          <a:p>
            <a:pPr algn="just">
              <a:lnSpc>
                <a:spcPct val="80000"/>
              </a:lnSpc>
              <a:defRPr/>
            </a:pPr>
            <a:r>
              <a:rPr lang="en-US" altLang="en-US" sz="2400" dirty="0" smtClean="0">
                <a:latin typeface="Times New Roman" panose="02020603050405020304" pitchFamily="18" charset="0"/>
              </a:rPr>
              <a:t>- </a:t>
            </a:r>
            <a:r>
              <a:rPr lang="en-US" altLang="en-US" sz="2400" dirty="0" err="1">
                <a:latin typeface="Times New Roman" panose="02020603050405020304" pitchFamily="18" charset="0"/>
              </a:rPr>
              <a:t>Về</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phía</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giáo</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viên</a:t>
            </a:r>
            <a:endParaRPr lang="en-US" altLang="en-US" sz="2400" dirty="0">
              <a:latin typeface="Times New Roman" panose="02020603050405020304" pitchFamily="18" charset="0"/>
            </a:endParaRPr>
          </a:p>
          <a:p>
            <a:pPr algn="just">
              <a:lnSpc>
                <a:spcPct val="80000"/>
              </a:lnSpc>
              <a:defRPr/>
            </a:pPr>
            <a:r>
              <a:rPr lang="en-US" altLang="en-US" sz="2400" dirty="0">
                <a:latin typeface="Times New Roman" panose="02020603050405020304" pitchFamily="18" charset="0"/>
              </a:rPr>
              <a:t>   + </a:t>
            </a:r>
            <a:r>
              <a:rPr lang="en-US" altLang="en-US" sz="2400" dirty="0" err="1">
                <a:latin typeface="Times New Roman" panose="02020603050405020304" pitchFamily="18" charset="0"/>
              </a:rPr>
              <a:t>Yêu</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nghề</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tận</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tụy</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với</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công</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việc</a:t>
            </a:r>
            <a:r>
              <a:rPr lang="en-US" altLang="en-US" sz="2400" dirty="0">
                <a:latin typeface="Times New Roman" panose="02020603050405020304" pitchFamily="18" charset="0"/>
              </a:rPr>
              <a:t>.</a:t>
            </a:r>
          </a:p>
          <a:p>
            <a:pPr algn="just">
              <a:lnSpc>
                <a:spcPct val="80000"/>
              </a:lnSpc>
              <a:defRPr/>
            </a:pPr>
            <a:r>
              <a:rPr lang="en-US" altLang="en-US" sz="2400" dirty="0">
                <a:latin typeface="Times New Roman" panose="02020603050405020304" pitchFamily="18" charset="0"/>
              </a:rPr>
              <a:t>   + </a:t>
            </a:r>
            <a:r>
              <a:rPr lang="en-US" altLang="en-US" sz="2400" dirty="0" err="1">
                <a:latin typeface="Times New Roman" panose="02020603050405020304" pitchFamily="18" charset="0"/>
              </a:rPr>
              <a:t>Có</a:t>
            </a:r>
            <a:r>
              <a:rPr lang="en-US" altLang="en-US" sz="2400" dirty="0">
                <a:latin typeface="Times New Roman" panose="02020603050405020304" pitchFamily="18" charset="0"/>
              </a:rPr>
              <a:t> ý </a:t>
            </a:r>
            <a:r>
              <a:rPr lang="en-US" altLang="en-US" sz="2400" dirty="0" err="1">
                <a:latin typeface="Times New Roman" panose="02020603050405020304" pitchFamily="18" charset="0"/>
              </a:rPr>
              <a:t>thức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giáo</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dục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học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sinh</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học</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tập</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tốt</a:t>
            </a:r>
            <a:r>
              <a:rPr lang="en-US" altLang="zh-CN" sz="2400" dirty="0">
                <a:latin typeface="Times New Roman" panose="02020603050405020304" pitchFamily="18" charset="0"/>
                <a:ea typeface="SimSun" panose="02010600030101010101" pitchFamily="2" charset="-122"/>
              </a:rPr>
              <a:t>.</a:t>
            </a:r>
          </a:p>
          <a:p>
            <a:pPr algn="just">
              <a:lnSpc>
                <a:spcPct val="80000"/>
              </a:lnSpc>
              <a:defRPr/>
            </a:pPr>
            <a:r>
              <a:rPr lang="vi-VN" altLang="zh-CN" sz="2400" dirty="0">
                <a:latin typeface="Times New Roman" panose="02020603050405020304" pitchFamily="18" charset="0"/>
                <a:ea typeface="SimSun" panose="02010600030101010101" pitchFamily="2" charset="-122"/>
              </a:rPr>
              <a:t>- Về phía nhà trường</a:t>
            </a:r>
          </a:p>
          <a:p>
            <a:pPr algn="just">
              <a:lnSpc>
                <a:spcPct val="80000"/>
              </a:lnSpc>
              <a:defRPr/>
            </a:pPr>
            <a:r>
              <a:rPr lang="en-US" altLang="zh-CN" sz="2400" dirty="0">
                <a:latin typeface="Times New Roman" panose="02020603050405020304" pitchFamily="18" charset="0"/>
                <a:ea typeface="SimSun" panose="02010600030101010101" pitchFamily="2" charset="-122"/>
              </a:rPr>
              <a:t>   </a:t>
            </a:r>
            <a:r>
              <a:rPr lang="vi-VN" altLang="zh-CN" sz="2400" dirty="0">
                <a:latin typeface="Times New Roman" panose="02020603050405020304" pitchFamily="18" charset="0"/>
                <a:ea typeface="SimSun" panose="02010600030101010101" pitchFamily="2" charset="-122"/>
              </a:rPr>
              <a:t>+ Luôn được các cấp, các ngành quan tâm tạo điều kiện giúp đỡ.</a:t>
            </a:r>
          </a:p>
          <a:p>
            <a:pPr algn="just">
              <a:lnSpc>
                <a:spcPct val="80000"/>
              </a:lnSpc>
              <a:defRPr/>
            </a:pPr>
            <a:r>
              <a:rPr lang="en-US" altLang="zh-CN" sz="2400" dirty="0">
                <a:latin typeface="Times New Roman" panose="02020603050405020304" pitchFamily="18" charset="0"/>
                <a:ea typeface="SimSun" panose="02010600030101010101" pitchFamily="2" charset="-122"/>
              </a:rPr>
              <a:t>   </a:t>
            </a:r>
            <a:r>
              <a:rPr lang="vi-VN" altLang="zh-CN" sz="2400" dirty="0">
                <a:latin typeface="Times New Roman" panose="02020603050405020304" pitchFamily="18" charset="0"/>
                <a:ea typeface="SimSun" panose="02010600030101010101" pitchFamily="2" charset="-122"/>
              </a:rPr>
              <a:t>+ Được sự chỉ đạo sâu sắc, kịp thời của lãnh đạo cấp trên, của Ban Giám Hiệu nhà trường.. </a:t>
            </a:r>
          </a:p>
          <a:p>
            <a:pPr algn="just">
              <a:lnSpc>
                <a:spcPct val="80000"/>
              </a:lnSpc>
              <a:buClr>
                <a:srgbClr val="F0A22E"/>
              </a:buClr>
              <a:defRPr/>
            </a:pPr>
            <a:r>
              <a:rPr lang="en-US" altLang="en-US" sz="2400" dirty="0">
                <a:latin typeface="Times New Roman" panose="02020603050405020304" pitchFamily="18" charset="0"/>
                <a:ea typeface="SimSun" panose="02010600030101010101" pitchFamily="2" charset="-122"/>
              </a:rPr>
              <a:t>   </a:t>
            </a:r>
            <a:r>
              <a:rPr lang="vi-VN" altLang="en-US" sz="2400" dirty="0">
                <a:solidFill>
                  <a:prstClr val="black"/>
                </a:solidFill>
                <a:latin typeface="Times New Roman" panose="02020603050405020304" pitchFamily="18" charset="0"/>
              </a:rPr>
              <a:t>+ Cơ sở vật chất của trường đáp ứng cho điều kiện dạy và học, tổ chức các hoạt động dạy và học. </a:t>
            </a:r>
          </a:p>
        </p:txBody>
      </p:sp>
    </p:spTree>
    <p:extLst>
      <p:ext uri="{BB962C8B-B14F-4D97-AF65-F5344CB8AC3E}">
        <p14:creationId xmlns:p14="http://schemas.microsoft.com/office/powerpoint/2010/main" val="185525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453908" y="990600"/>
            <a:ext cx="8405812" cy="5449418"/>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80000"/>
              </a:lnSpc>
              <a:defRPr/>
            </a:pP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Học</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sinh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chủ</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yếu</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là</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dân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tộc</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thiểu</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số</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phụ</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huynh</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không</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thể</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tự</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giúp</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đỡ</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cũng</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như</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hướng</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dẫn</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cho</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các</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em</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học</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err="1">
                <a:solidFill>
                  <a:schemeClr val="tx1"/>
                </a:solidFill>
                <a:latin typeface="Times New Roman" panose="02020603050405020304" pitchFamily="18" charset="0"/>
                <a:cs typeface="Times New Roman" panose="02020603050405020304" pitchFamily="18" charset="0"/>
              </a:rPr>
              <a:t>bài</a:t>
            </a:r>
            <a:r>
              <a:rPr lang="en-US" altLang="en-US" sz="2800" dirty="0">
                <a:solidFill>
                  <a:schemeClr val="tx1"/>
                </a:solidFill>
                <a:latin typeface="Times New Roman" panose="02020603050405020304" pitchFamily="18" charset="0"/>
                <a:cs typeface="Times New Roman" panose="02020603050405020304" pitchFamily="18" charset="0"/>
              </a:rPr>
              <a:t>.</a:t>
            </a:r>
          </a:p>
          <a:p>
            <a:pPr algn="just">
              <a:lnSpc>
                <a:spcPct val="80000"/>
              </a:lnSpc>
              <a:defRPr/>
            </a:pP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Nhiều</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phụ</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huynh</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vì</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điều</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kiện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kinh</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tế</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phải</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đi</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làm</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ăn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xa</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nên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cho</a:t>
            </a:r>
            <a:r>
              <a:rPr lang="en-US" altLang="en-US" sz="2800" dirty="0" smtClean="0">
                <a:solidFill>
                  <a:schemeClr val="tx1"/>
                </a:solidFill>
                <a:latin typeface="Times New Roman" panose="02020603050405020304" pitchFamily="18" charset="0"/>
                <a:cs typeface="Times New Roman" panose="02020603050405020304" pitchFamily="18" charset="0"/>
              </a:rPr>
              <a:t> con </a:t>
            </a:r>
            <a:r>
              <a:rPr lang="en-US" altLang="en-US" sz="2800" dirty="0" err="1" smtClean="0">
                <a:solidFill>
                  <a:schemeClr val="tx1"/>
                </a:solidFill>
                <a:latin typeface="Times New Roman" panose="02020603050405020304" pitchFamily="18" charset="0"/>
                <a:cs typeface="Times New Roman" panose="02020603050405020304" pitchFamily="18" charset="0"/>
              </a:rPr>
              <a:t>em</a:t>
            </a:r>
            <a:r>
              <a:rPr lang="en-US" altLang="en-US" sz="2800" dirty="0" smtClean="0">
                <a:solidFill>
                  <a:schemeClr val="tx1"/>
                </a:solidFill>
                <a:latin typeface="Times New Roman" panose="02020603050405020304" pitchFamily="18" charset="0"/>
                <a:cs typeface="Times New Roman" panose="02020603050405020304" pitchFamily="18" charset="0"/>
              </a:rPr>
              <a:t> ở </a:t>
            </a:r>
            <a:r>
              <a:rPr lang="en-US" altLang="en-US" sz="2800" dirty="0" err="1" smtClean="0">
                <a:solidFill>
                  <a:schemeClr val="tx1"/>
                </a:solidFill>
                <a:latin typeface="Times New Roman" panose="02020603050405020304" pitchFamily="18" charset="0"/>
                <a:cs typeface="Times New Roman" panose="02020603050405020304" pitchFamily="18" charset="0"/>
              </a:rPr>
              <a:t>với</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ông</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bà</a:t>
            </a:r>
            <a:r>
              <a:rPr lang="en-US" altLang="en-US" sz="2800" dirty="0" smtClean="0">
                <a:solidFill>
                  <a:schemeClr val="tx1"/>
                </a:solidFill>
                <a:latin typeface="Times New Roman" panose="02020603050405020304" pitchFamily="18" charset="0"/>
                <a:cs typeface="Times New Roman" panose="02020603050405020304" pitchFamily="18" charset="0"/>
              </a:rPr>
              <a:t>.</a:t>
            </a:r>
          </a:p>
          <a:p>
            <a:pPr algn="just">
              <a:lnSpc>
                <a:spcPct val="80000"/>
              </a:lnSpc>
              <a:defRPr/>
            </a:pP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Trong</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lớp</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học</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có</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tập</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trung</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nhiều</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đối</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tượng</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học</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sinh</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nên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khi</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giáo</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viên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truyền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đạt</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kiến</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thức</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cho</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học</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sinh</a:t>
            </a:r>
            <a:r>
              <a:rPr lang="en-US" altLang="en-US" sz="2800" dirty="0" smtClean="0">
                <a:solidFill>
                  <a:schemeClr val="tx1"/>
                </a:solidFill>
                <a:latin typeface="Times New Roman" panose="02020603050405020304" pitchFamily="18" charset="0"/>
                <a:cs typeface="Times New Roman" panose="02020603050405020304" pitchFamily="18" charset="0"/>
              </a:rPr>
              <a:t> hay </a:t>
            </a:r>
            <a:r>
              <a:rPr lang="en-US" altLang="en-US" sz="2800" dirty="0" err="1" smtClean="0">
                <a:solidFill>
                  <a:schemeClr val="tx1"/>
                </a:solidFill>
                <a:latin typeface="Times New Roman" panose="02020603050405020304" pitchFamily="18" charset="0"/>
                <a:cs typeface="Times New Roman" panose="02020603050405020304" pitchFamily="18" charset="0"/>
              </a:rPr>
              <a:t>vấp</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phải</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những</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khó</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err="1" smtClean="0">
                <a:solidFill>
                  <a:schemeClr val="tx1"/>
                </a:solidFill>
                <a:latin typeface="Times New Roman" panose="02020603050405020304" pitchFamily="18" charset="0"/>
                <a:cs typeface="Times New Roman" panose="02020603050405020304" pitchFamily="18" charset="0"/>
              </a:rPr>
              <a:t>khăn</a:t>
            </a:r>
            <a:r>
              <a:rPr lang="en-US" altLang="en-US" sz="2800" dirty="0" smtClean="0">
                <a:solidFill>
                  <a:schemeClr val="tx1"/>
                </a:solidFill>
                <a:latin typeface="Times New Roman" panose="02020603050405020304" pitchFamily="18" charset="0"/>
                <a:cs typeface="Times New Roman" panose="02020603050405020304" pitchFamily="18" charset="0"/>
              </a:rPr>
              <a:t>.</a:t>
            </a:r>
          </a:p>
          <a:p>
            <a:pPr algn="ctr" fontAlgn="auto">
              <a:spcBef>
                <a:spcPts val="0"/>
              </a:spcBef>
              <a:spcAft>
                <a:spcPts val="0"/>
              </a:spcAft>
              <a:defRPr/>
            </a:pPr>
            <a:endParaRPr lang="en-US" sz="2400" dirty="0"/>
          </a:p>
        </p:txBody>
      </p:sp>
      <p:sp>
        <p:nvSpPr>
          <p:cNvPr id="30" name="TextBox 29"/>
          <p:cNvSpPr txBox="1"/>
          <p:nvPr/>
        </p:nvSpPr>
        <p:spPr>
          <a:xfrm>
            <a:off x="0" y="609600"/>
            <a:ext cx="8191591" cy="1631216"/>
          </a:xfrm>
          <a:prstGeom prst="rect">
            <a:avLst/>
          </a:prstGeom>
          <a:noFill/>
        </p:spPr>
        <p:txBody>
          <a:bodyPr wrap="square" rtlCol="0">
            <a:spAutoFit/>
          </a:bodyPr>
          <a:lstStyle/>
          <a:p>
            <a:pPr algn="just"/>
            <a:r>
              <a:rPr lang="en-US" sz="2400" dirty="0" smtClean="0"/>
              <a:t>	</a:t>
            </a:r>
            <a:r>
              <a:rPr lang="en-US" sz="2000" dirty="0" smtClean="0"/>
              <a:t> </a:t>
            </a:r>
          </a:p>
          <a:p>
            <a:r>
              <a:rPr lang="en-US" sz="2800" dirty="0" smtClean="0"/>
              <a:t>         </a:t>
            </a:r>
          </a:p>
          <a:p>
            <a:r>
              <a:rPr lang="en-US" sz="2800" dirty="0">
                <a:latin typeface="Times New Roman" pitchFamily="18" charset="0"/>
                <a:ea typeface="Calibri" panose="020F0502020204030204" pitchFamily="34" charset="0"/>
                <a:cs typeface="Times New Roman" pitchFamily="18" charset="0"/>
              </a:rPr>
              <a:t> </a:t>
            </a:r>
            <a:r>
              <a:rPr lang="en-US" sz="2800" dirty="0" smtClean="0">
                <a:latin typeface="Times New Roman" pitchFamily="18" charset="0"/>
                <a:ea typeface="Calibri" panose="020F0502020204030204" pitchFamily="34" charset="0"/>
                <a:cs typeface="Times New Roman" pitchFamily="18" charset="0"/>
              </a:rPr>
              <a:t>       </a:t>
            </a:r>
            <a:r>
              <a:rPr lang="en-US" sz="2800" b="1" dirty="0" smtClean="0">
                <a:latin typeface="Times New Roman" pitchFamily="18" charset="0"/>
                <a:ea typeface="Calibri" panose="020F0502020204030204" pitchFamily="34" charset="0"/>
                <a:cs typeface="Times New Roman" pitchFamily="18" charset="0"/>
              </a:rPr>
              <a:t>2. </a:t>
            </a:r>
            <a:r>
              <a:rPr lang="en-US" sz="2800" b="1" dirty="0" err="1" smtClean="0">
                <a:latin typeface="Times New Roman" pitchFamily="18" charset="0"/>
                <a:ea typeface="Calibri" panose="020F0502020204030204" pitchFamily="34" charset="0"/>
                <a:cs typeface="Times New Roman" pitchFamily="18" charset="0"/>
              </a:rPr>
              <a:t>Khó</a:t>
            </a:r>
            <a:r>
              <a:rPr lang="en-US" sz="2800" b="1" dirty="0" smtClean="0">
                <a:latin typeface="Times New Roman" pitchFamily="18" charset="0"/>
                <a:ea typeface="Calibri" panose="020F0502020204030204" pitchFamily="34" charset="0"/>
                <a:cs typeface="Times New Roman" pitchFamily="18" charset="0"/>
              </a:rPr>
              <a:t> </a:t>
            </a:r>
            <a:r>
              <a:rPr lang="en-US" sz="2800" b="1" dirty="0" err="1" smtClean="0">
                <a:latin typeface="Times New Roman" pitchFamily="18" charset="0"/>
                <a:ea typeface="Calibri" panose="020F0502020204030204" pitchFamily="34" charset="0"/>
                <a:cs typeface="Times New Roman" pitchFamily="18" charset="0"/>
              </a:rPr>
              <a:t>khăn</a:t>
            </a:r>
            <a:endParaRPr lang="en-US" sz="2000" b="1" dirty="0"/>
          </a:p>
          <a:p>
            <a:pPr algn="just"/>
            <a:endParaRPr lang="en-US" sz="2000" dirty="0"/>
          </a:p>
        </p:txBody>
      </p:sp>
      <p:sp>
        <p:nvSpPr>
          <p:cNvPr id="5" name="TextBox 4"/>
          <p:cNvSpPr txBox="1"/>
          <p:nvPr/>
        </p:nvSpPr>
        <p:spPr>
          <a:xfrm>
            <a:off x="1485900" y="152400"/>
            <a:ext cx="6096000" cy="584200"/>
          </a:xfrm>
          <a:prstGeom prst="rect">
            <a:avLst/>
          </a:prstGeom>
          <a:noFill/>
        </p:spPr>
        <p:txBody>
          <a:bodyPr>
            <a:spAutoFit/>
          </a:bodyPr>
          <a:lstStyle/>
          <a:p>
            <a:pPr algn="ctr">
              <a:defRPr/>
            </a:pPr>
            <a:r>
              <a:rPr lang="en-US" sz="3200" b="1" kern="0" dirty="0" smtClean="0">
                <a:solidFill>
                  <a:srgbClr val="FF3300"/>
                </a:solidFill>
                <a:latin typeface="Times New Roman" pitchFamily="18" charset="0"/>
                <a:ea typeface="+mj-ea"/>
                <a:cs typeface="+mj-cs"/>
              </a:rPr>
              <a:t>II. THỰC TRẠNG</a:t>
            </a:r>
            <a:endParaRPr lang="en-US" sz="3200" dirty="0">
              <a:latin typeface="Arial" charset="0"/>
              <a:cs typeface="+mn-cs"/>
            </a:endParaRPr>
          </a:p>
        </p:txBody>
      </p:sp>
    </p:spTree>
    <p:extLst>
      <p:ext uri="{BB962C8B-B14F-4D97-AF65-F5344CB8AC3E}">
        <p14:creationId xmlns:p14="http://schemas.microsoft.com/office/powerpoint/2010/main" val="413698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9">
                                            <p:txEl>
                                              <p:pRg st="0" end="0"/>
                                            </p:txEl>
                                          </p:spTgt>
                                        </p:tgtEl>
                                        <p:attrNameLst>
                                          <p:attrName>style.visibility</p:attrName>
                                        </p:attrNameLst>
                                      </p:cBhvr>
                                      <p:to>
                                        <p:strVal val="visible"/>
                                      </p:to>
                                    </p:set>
                                    <p:animEffect transition="in" filter="barn(inVertical)">
                                      <p:cBhvr>
                                        <p:cTn id="23" dur="500"/>
                                        <p:tgtEl>
                                          <p:spTgt spid="29">
                                            <p:txEl>
                                              <p:pRg st="0" end="0"/>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29">
                                            <p:txEl>
                                              <p:pRg st="1" end="1"/>
                                            </p:txEl>
                                          </p:spTgt>
                                        </p:tgtEl>
                                        <p:attrNameLst>
                                          <p:attrName>style.visibility</p:attrName>
                                        </p:attrNameLst>
                                      </p:cBhvr>
                                      <p:to>
                                        <p:strVal val="visible"/>
                                      </p:to>
                                    </p:set>
                                    <p:animEffect transition="in" filter="barn(inVertical)">
                                      <p:cBhvr>
                                        <p:cTn id="26" dur="500"/>
                                        <p:tgtEl>
                                          <p:spTgt spid="29">
                                            <p:txEl>
                                              <p:pRg st="1" end="1"/>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29">
                                            <p:txEl>
                                              <p:pRg st="2" end="2"/>
                                            </p:txEl>
                                          </p:spTgt>
                                        </p:tgtEl>
                                        <p:attrNameLst>
                                          <p:attrName>style.visibility</p:attrName>
                                        </p:attrNameLst>
                                      </p:cBhvr>
                                      <p:to>
                                        <p:strVal val="visible"/>
                                      </p:to>
                                    </p:set>
                                    <p:animEffect transition="in" filter="barn(inVertical)">
                                      <p:cBhvr>
                                        <p:cTn id="29" dur="500"/>
                                        <p:tgtEl>
                                          <p:spTgt spid="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453908" y="1371600"/>
            <a:ext cx="8405812" cy="5068418"/>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p>
        </p:txBody>
      </p:sp>
      <p:sp>
        <p:nvSpPr>
          <p:cNvPr id="30" name="TextBox 29"/>
          <p:cNvSpPr txBox="1"/>
          <p:nvPr/>
        </p:nvSpPr>
        <p:spPr>
          <a:xfrm>
            <a:off x="476159" y="762000"/>
            <a:ext cx="8191591" cy="2062103"/>
          </a:xfrm>
          <a:prstGeom prst="rect">
            <a:avLst/>
          </a:prstGeom>
          <a:noFill/>
        </p:spPr>
        <p:txBody>
          <a:bodyPr wrap="square" rtlCol="0">
            <a:spAutoFit/>
          </a:bodyPr>
          <a:lstStyle/>
          <a:p>
            <a:pPr algn="just"/>
            <a:r>
              <a:rPr lang="en-US" sz="2400" dirty="0" smtClean="0"/>
              <a:t>	</a:t>
            </a:r>
            <a:r>
              <a:rPr lang="en-US" sz="2000" dirty="0" smtClean="0"/>
              <a:t> </a:t>
            </a:r>
          </a:p>
          <a:p>
            <a:r>
              <a:rPr lang="en-US" sz="2800" dirty="0" smtClean="0"/>
              <a:t>         </a:t>
            </a:r>
          </a:p>
          <a:p>
            <a:pPr algn="just">
              <a:spcAft>
                <a:spcPts val="0"/>
              </a:spcAft>
            </a:pPr>
            <a:r>
              <a:rPr lang="en-US" sz="2800" dirty="0">
                <a:latin typeface="Times New Roman" pitchFamily="18" charset="0"/>
                <a:ea typeface="Calibri" panose="020F0502020204030204" pitchFamily="34" charset="0"/>
                <a:cs typeface="Times New Roman" pitchFamily="18" charset="0"/>
              </a:rPr>
              <a:t> </a:t>
            </a:r>
            <a:r>
              <a:rPr lang="en-US" sz="2800" dirty="0" smtClean="0">
                <a:latin typeface="Times New Roman" pitchFamily="18" charset="0"/>
                <a:ea typeface="Calibri" panose="020F0502020204030204" pitchFamily="34" charset="0"/>
                <a:cs typeface="Times New Roman" pitchFamily="18" charset="0"/>
              </a:rPr>
              <a:t>       </a:t>
            </a:r>
            <a:r>
              <a:rPr lang="en-US" sz="2800" b="1" dirty="0" err="1">
                <a:latin typeface="Times New Roman" pitchFamily="18" charset="0"/>
                <a:ea typeface="Times New Roman" pitchFamily="18" charset="0"/>
                <a:cs typeface="Times New Roman" pitchFamily="18" charset="0"/>
              </a:rPr>
              <a:t>Kết</a:t>
            </a:r>
            <a:r>
              <a:rPr lang="en-US" sz="2800" b="1" dirty="0">
                <a:latin typeface="Times New Roman" pitchFamily="18" charset="0"/>
                <a:ea typeface="Times New Roman" pitchFamily="18" charset="0"/>
                <a:cs typeface="Times New Roman" pitchFamily="18" charset="0"/>
              </a:rPr>
              <a:t> </a:t>
            </a:r>
            <a:r>
              <a:rPr lang="en-US" sz="2800" b="1" dirty="0" err="1">
                <a:latin typeface="Times New Roman" pitchFamily="18" charset="0"/>
                <a:ea typeface="Times New Roman" pitchFamily="18" charset="0"/>
                <a:cs typeface="Times New Roman" pitchFamily="18" charset="0"/>
              </a:rPr>
              <a:t>quả</a:t>
            </a:r>
            <a:r>
              <a:rPr lang="en-US" sz="2800" b="1" dirty="0">
                <a:latin typeface="Times New Roman" pitchFamily="18" charset="0"/>
                <a:ea typeface="Times New Roman" pitchFamily="18" charset="0"/>
                <a:cs typeface="Times New Roman" pitchFamily="18" charset="0"/>
              </a:rPr>
              <a:t> </a:t>
            </a:r>
            <a:r>
              <a:rPr lang="en-US" sz="2800" b="1" dirty="0" err="1">
                <a:latin typeface="Times New Roman" pitchFamily="18" charset="0"/>
                <a:ea typeface="Times New Roman" pitchFamily="18" charset="0"/>
                <a:cs typeface="Times New Roman" pitchFamily="18" charset="0"/>
              </a:rPr>
              <a:t>khảo</a:t>
            </a:r>
            <a:r>
              <a:rPr lang="en-US" sz="2800" b="1" dirty="0">
                <a:latin typeface="Times New Roman" pitchFamily="18" charset="0"/>
                <a:ea typeface="Times New Roman" pitchFamily="18" charset="0"/>
                <a:cs typeface="Times New Roman" pitchFamily="18" charset="0"/>
              </a:rPr>
              <a:t> </a:t>
            </a:r>
            <a:r>
              <a:rPr lang="en-US" sz="2800" b="1" dirty="0" err="1">
                <a:latin typeface="Times New Roman" pitchFamily="18" charset="0"/>
                <a:ea typeface="Times New Roman" pitchFamily="18" charset="0"/>
                <a:cs typeface="Times New Roman" pitchFamily="18" charset="0"/>
              </a:rPr>
              <a:t>sát</a:t>
            </a:r>
            <a:r>
              <a:rPr lang="en-US" sz="2800" b="1" dirty="0">
                <a:latin typeface="Times New Roman" pitchFamily="18" charset="0"/>
                <a:ea typeface="Times New Roman" pitchFamily="18" charset="0"/>
                <a:cs typeface="Times New Roman" pitchFamily="18" charset="0"/>
              </a:rPr>
              <a:t> </a:t>
            </a:r>
            <a:r>
              <a:rPr lang="en-US" sz="2800" b="1" dirty="0" err="1">
                <a:latin typeface="Times New Roman" pitchFamily="18" charset="0"/>
                <a:ea typeface="Times New Roman" pitchFamily="18" charset="0"/>
                <a:cs typeface="Times New Roman" pitchFamily="18" charset="0"/>
              </a:rPr>
              <a:t>thu</a:t>
            </a:r>
            <a:r>
              <a:rPr lang="en-US" sz="2800" b="1" dirty="0">
                <a:latin typeface="Times New Roman" pitchFamily="18" charset="0"/>
                <a:ea typeface="Times New Roman" pitchFamily="18" charset="0"/>
                <a:cs typeface="Times New Roman" pitchFamily="18" charset="0"/>
              </a:rPr>
              <a:t> </a:t>
            </a:r>
            <a:r>
              <a:rPr lang="en-US" sz="2800" b="1" dirty="0" err="1" smtClean="0">
                <a:latin typeface="Times New Roman" pitchFamily="18" charset="0"/>
                <a:ea typeface="Times New Roman" pitchFamily="18" charset="0"/>
                <a:cs typeface="Times New Roman" pitchFamily="18" charset="0"/>
              </a:rPr>
              <a:t>được</a:t>
            </a:r>
            <a:endParaRPr lang="en-US" sz="2800" b="1" dirty="0" smtClean="0">
              <a:latin typeface="Times New Roman" pitchFamily="18" charset="0"/>
              <a:ea typeface="Times New Roman" pitchFamily="18" charset="0"/>
              <a:cs typeface="Times New Roman" pitchFamily="18" charset="0"/>
            </a:endParaRPr>
          </a:p>
          <a:p>
            <a:pPr algn="just">
              <a:spcAft>
                <a:spcPts val="0"/>
              </a:spcAft>
            </a:pPr>
            <a:endParaRPr lang="en-US" sz="2800" b="1" dirty="0">
              <a:latin typeface="Times New Roman" pitchFamily="18" charset="0"/>
              <a:ea typeface="Times New Roman" pitchFamily="18" charset="0"/>
              <a:cs typeface="Times New Roman" pitchFamily="18" charset="0"/>
            </a:endParaRPr>
          </a:p>
          <a:p>
            <a:pPr algn="just"/>
            <a:endParaRPr lang="en-US" sz="2000" dirty="0"/>
          </a:p>
        </p:txBody>
      </p:sp>
      <p:sp>
        <p:nvSpPr>
          <p:cNvPr id="5" name="TextBox 4"/>
          <p:cNvSpPr txBox="1"/>
          <p:nvPr/>
        </p:nvSpPr>
        <p:spPr>
          <a:xfrm>
            <a:off x="1485900" y="152400"/>
            <a:ext cx="6096000" cy="584200"/>
          </a:xfrm>
          <a:prstGeom prst="rect">
            <a:avLst/>
          </a:prstGeom>
          <a:noFill/>
        </p:spPr>
        <p:txBody>
          <a:bodyPr>
            <a:spAutoFit/>
          </a:bodyPr>
          <a:lstStyle/>
          <a:p>
            <a:pPr algn="ctr">
              <a:defRPr/>
            </a:pPr>
            <a:r>
              <a:rPr lang="en-US" sz="3200" b="1" kern="0" dirty="0" smtClean="0">
                <a:solidFill>
                  <a:srgbClr val="FF3300"/>
                </a:solidFill>
                <a:latin typeface="Times New Roman" pitchFamily="18" charset="0"/>
                <a:ea typeface="+mj-ea"/>
                <a:cs typeface="+mj-cs"/>
              </a:rPr>
              <a:t>II. THỰC TRẠNG</a:t>
            </a:r>
            <a:endParaRPr lang="en-US" sz="3200" dirty="0">
              <a:latin typeface="Arial" charset="0"/>
              <a:cs typeface="+mn-cs"/>
            </a:endParaRPr>
          </a:p>
        </p:txBody>
      </p:sp>
      <p:graphicFrame>
        <p:nvGraphicFramePr>
          <p:cNvPr id="2" name="Table 1"/>
          <p:cNvGraphicFramePr>
            <a:graphicFrameLocks noGrp="1"/>
          </p:cNvGraphicFramePr>
          <p:nvPr>
            <p:extLst>
              <p:ext uri="{D42A27DB-BD31-4B8C-83A1-F6EECF244321}">
                <p14:modId xmlns:p14="http://schemas.microsoft.com/office/powerpoint/2010/main" val="2453052330"/>
              </p:ext>
            </p:extLst>
          </p:nvPr>
        </p:nvGraphicFramePr>
        <p:xfrm>
          <a:off x="609600" y="2438400"/>
          <a:ext cx="8058150" cy="3108960"/>
        </p:xfrm>
        <a:graphic>
          <a:graphicData uri="http://schemas.openxmlformats.org/drawingml/2006/table">
            <a:tbl>
              <a:tblPr firstRow="1" bandRow="1">
                <a:tableStyleId>{5C22544A-7EE6-4342-B048-85BDC9FD1C3A}</a:tableStyleId>
              </a:tblPr>
              <a:tblGrid>
                <a:gridCol w="914400"/>
                <a:gridCol w="1066800"/>
                <a:gridCol w="2133600"/>
                <a:gridCol w="2057400"/>
                <a:gridCol w="188595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Lớp</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Tổng</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nhận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diện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được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bảng</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chữ</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cái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phát</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âm</a:t>
                      </a:r>
                      <a:r>
                        <a:rPr lang="en-US" sz="2400" dirty="0" smtClean="0">
                          <a:effectLst/>
                          <a:latin typeface="Times New Roman" panose="02020603050405020304" pitchFamily="18" charset="0"/>
                          <a:cs typeface="Times New Roman" panose="02020603050405020304" pitchFamily="18" charset="0"/>
                        </a:rPr>
                        <a:t> to, </a:t>
                      </a:r>
                      <a:r>
                        <a:rPr lang="en-US" sz="2400" dirty="0" err="1" smtClean="0">
                          <a:effectLst/>
                          <a:latin typeface="Times New Roman" panose="02020603050405020304" pitchFamily="18" charset="0"/>
                          <a:cs typeface="Times New Roman" panose="02020603050405020304" pitchFamily="18" charset="0"/>
                        </a:rPr>
                        <a:t>rõ</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ràng</a:t>
                      </a:r>
                      <a:r>
                        <a:rPr lang="en-US" sz="2400" dirty="0" smtClean="0">
                          <a:effectLst/>
                          <a:latin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nhận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diện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được</a:t>
                      </a:r>
                      <a:r>
                        <a:rPr lang="en-US" sz="2400" dirty="0" smtClean="0">
                          <a:effectLst/>
                          <a:latin typeface="Times New Roman" panose="02020603050405020304" pitchFamily="18" charset="0"/>
                          <a:cs typeface="Times New Roman" panose="02020603050405020304" pitchFamily="18" charset="0"/>
                        </a:rPr>
                        <a:t> 6 – 10 </a:t>
                      </a:r>
                      <a:r>
                        <a:rPr lang="en-US" sz="2400" dirty="0" err="1" smtClean="0">
                          <a:effectLst/>
                          <a:latin typeface="Times New Roman" panose="02020603050405020304" pitchFamily="18" charset="0"/>
                          <a:cs typeface="Times New Roman" panose="02020603050405020304" pitchFamily="18" charset="0"/>
                        </a:rPr>
                        <a:t>chữ</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cái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phát</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âm</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còn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nhỏ</a:t>
                      </a:r>
                      <a:r>
                        <a:rPr lang="en-US" sz="2400" dirty="0" smtClean="0">
                          <a:effectLst/>
                          <a:latin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chưa</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nhận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diện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được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chữ</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cái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nào</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r>
              <a:tr h="370840">
                <a:tc>
                  <a:txBody>
                    <a:bodyPr/>
                    <a:lstStyle/>
                    <a:p>
                      <a:pPr algn="ctr"/>
                      <a:r>
                        <a:rPr lang="en-US" sz="2400" b="1" dirty="0" err="1" smtClean="0">
                          <a:latin typeface="Times New Roman" panose="02020603050405020304" pitchFamily="18" charset="0"/>
                          <a:cs typeface="Times New Roman" panose="02020603050405020304" pitchFamily="18" charset="0"/>
                        </a:rPr>
                        <a:t>Khối</a:t>
                      </a:r>
                      <a:r>
                        <a:rPr lang="en-US" sz="2400" b="1" baseline="0" dirty="0" smtClean="0">
                          <a:latin typeface="Times New Roman" panose="02020603050405020304" pitchFamily="18" charset="0"/>
                          <a:cs typeface="Times New Roman" panose="02020603050405020304" pitchFamily="18" charset="0"/>
                        </a:rPr>
                        <a:t> 1</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36</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21</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10</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5</a:t>
                      </a:r>
                      <a:endParaRPr lang="en-US" sz="2400" b="1"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22243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228600" y="304800"/>
            <a:ext cx="8405812" cy="6228540"/>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grpSp>
        <p:nvGrpSpPr>
          <p:cNvPr id="7" name="Group 6">
            <a:extLst>
              <a:ext uri="{FF2B5EF4-FFF2-40B4-BE49-F238E27FC236}">
                <a16:creationId xmlns:a16="http://schemas.microsoft.com/office/drawing/2014/main" xmlns="" id="{85294F09-CEFA-4BC1-AD30-E136911A978E}"/>
              </a:ext>
            </a:extLst>
          </p:cNvPr>
          <p:cNvGrpSpPr/>
          <p:nvPr/>
        </p:nvGrpSpPr>
        <p:grpSpPr>
          <a:xfrm>
            <a:off x="367280" y="2281535"/>
            <a:ext cx="1581764" cy="1581764"/>
            <a:chOff x="156834" y="1993081"/>
            <a:chExt cx="2109019" cy="2109019"/>
          </a:xfrm>
        </p:grpSpPr>
        <p:sp>
          <p:nvSpPr>
            <p:cNvPr id="8" name="Oval 7">
              <a:extLst>
                <a:ext uri="{FF2B5EF4-FFF2-40B4-BE49-F238E27FC236}">
                  <a16:creationId xmlns:a16="http://schemas.microsoft.com/office/drawing/2014/main" xmlns="" id="{BF567BB0-5218-44B4-9DC4-8122A52B06A8}"/>
                </a:ext>
              </a:extLst>
            </p:cNvPr>
            <p:cNvSpPr/>
            <p:nvPr/>
          </p:nvSpPr>
          <p:spPr>
            <a:xfrm>
              <a:off x="156834" y="1993081"/>
              <a:ext cx="2109019" cy="2109019"/>
            </a:xfrm>
            <a:prstGeom prst="ellipse">
              <a:avLst/>
            </a:prstGeom>
            <a:solidFill>
              <a:srgbClr val="ED2F6A"/>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20">
                <a:defRPr/>
              </a:pPr>
              <a:endParaRPr lang="en-US" sz="1400">
                <a:solidFill>
                  <a:prstClr val="white"/>
                </a:solidFill>
              </a:endParaRPr>
            </a:p>
          </p:txBody>
        </p:sp>
        <p:sp>
          <p:nvSpPr>
            <p:cNvPr id="9" name="TextBox 8">
              <a:extLst>
                <a:ext uri="{FF2B5EF4-FFF2-40B4-BE49-F238E27FC236}">
                  <a16:creationId xmlns:a16="http://schemas.microsoft.com/office/drawing/2014/main" xmlns="" id="{92EFB8FE-2723-4E93-9B72-5EDA9CFFAD6C}"/>
                </a:ext>
              </a:extLst>
            </p:cNvPr>
            <p:cNvSpPr txBox="1"/>
            <p:nvPr/>
          </p:nvSpPr>
          <p:spPr>
            <a:xfrm>
              <a:off x="195343" y="2698985"/>
              <a:ext cx="2031999" cy="923329"/>
            </a:xfrm>
            <a:prstGeom prst="rect">
              <a:avLst/>
            </a:prstGeom>
            <a:noFill/>
          </p:spPr>
          <p:txBody>
            <a:bodyPr wrap="square" rtlCol="0">
              <a:spAutoFit/>
            </a:bodyPr>
            <a:lstStyle/>
            <a:p>
              <a:pPr algn="ctr" defTabSz="684262" fontAlgn="base">
                <a:spcBef>
                  <a:spcPct val="0"/>
                </a:spcBef>
                <a:spcAft>
                  <a:spcPct val="0"/>
                </a:spcAft>
                <a:defRPr/>
              </a:pPr>
              <a:r>
                <a:rPr lang="en-US" altLang="zh-CN" b="1" dirty="0">
                  <a:solidFill>
                    <a:prstClr val="white"/>
                  </a:solidFill>
                  <a:latin typeface="Times New Roman" pitchFamily="18" charset="0"/>
                  <a:ea typeface="Arial-Rounded" panose="020B0500000000000000" pitchFamily="34" charset="0"/>
                  <a:cs typeface="Times New Roman" pitchFamily="18" charset="0"/>
                  <a:sym typeface="+mn-lt"/>
                </a:rPr>
                <a:t>NGUYÊN </a:t>
              </a:r>
              <a:r>
                <a:rPr lang="en-US" altLang="zh-CN" sz="2100" b="1" dirty="0">
                  <a:solidFill>
                    <a:prstClr val="white"/>
                  </a:solidFill>
                  <a:latin typeface="Times New Roman" pitchFamily="18" charset="0"/>
                  <a:ea typeface="Arial-Rounded" panose="020B0500000000000000" pitchFamily="34" charset="0"/>
                  <a:cs typeface="Times New Roman" pitchFamily="18" charset="0"/>
                  <a:sym typeface="+mn-lt"/>
                </a:rPr>
                <a:t>NHÂN</a:t>
              </a:r>
              <a:endParaRPr lang="zh-CN" altLang="en-US" sz="2100" b="1" dirty="0">
                <a:solidFill>
                  <a:prstClr val="white"/>
                </a:solidFill>
                <a:latin typeface="Times New Roman" pitchFamily="18" charset="0"/>
                <a:ea typeface="Arial-Rounded" panose="020B0500000000000000" pitchFamily="34" charset="0"/>
                <a:cs typeface="Times New Roman" pitchFamily="18" charset="0"/>
                <a:sym typeface="+mn-lt"/>
              </a:endParaRPr>
            </a:p>
          </p:txBody>
        </p:sp>
      </p:grpSp>
      <p:sp>
        <p:nvSpPr>
          <p:cNvPr id="10" name="Flowchart: Alternate Process 9">
            <a:extLst>
              <a:ext uri="{FF2B5EF4-FFF2-40B4-BE49-F238E27FC236}">
                <a16:creationId xmlns:a16="http://schemas.microsoft.com/office/drawing/2014/main" xmlns="" id="{FB0FF202-CDEC-4398-96B1-F115E9060DF1}"/>
              </a:ext>
            </a:extLst>
          </p:cNvPr>
          <p:cNvSpPr/>
          <p:nvPr/>
        </p:nvSpPr>
        <p:spPr>
          <a:xfrm>
            <a:off x="2030725" y="1842195"/>
            <a:ext cx="6431263" cy="799464"/>
          </a:xfrm>
          <a:prstGeom prst="flowChartAlternateProcess">
            <a:avLst/>
          </a:prstGeom>
          <a:noFill/>
          <a:ln>
            <a:solidFill>
              <a:srgbClr val="FF99CC"/>
            </a:solidFill>
          </a:ln>
        </p:spPr>
        <p:style>
          <a:lnRef idx="1">
            <a:schemeClr val="accent4"/>
          </a:lnRef>
          <a:fillRef idx="3">
            <a:schemeClr val="accent4"/>
          </a:fillRef>
          <a:effectRef idx="2">
            <a:schemeClr val="accent4"/>
          </a:effectRef>
          <a:fontRef idx="minor">
            <a:schemeClr val="lt1"/>
          </a:fontRef>
        </p:style>
        <p:txBody>
          <a:bodyPr lIns="68522" tIns="34289" rIns="68522" bIns="34289" rtlCol="0" anchor="ctr"/>
          <a:lstStyle/>
          <a:p>
            <a:pPr algn="ctr" defTabSz="685120"/>
            <a:endParaRPr lang="en-US" sz="3600" b="1" dirty="0">
              <a:solidFill>
                <a:srgbClr val="FF0000"/>
              </a:solidFill>
              <a:latin typeface="Times New Roman" pitchFamily="18" charset="0"/>
              <a:cs typeface="Times New Roman" pitchFamily="18" charset="0"/>
            </a:endParaRPr>
          </a:p>
        </p:txBody>
      </p:sp>
      <p:sp>
        <p:nvSpPr>
          <p:cNvPr id="11" name="Flowchart: Alternate Process 10">
            <a:extLst>
              <a:ext uri="{FF2B5EF4-FFF2-40B4-BE49-F238E27FC236}">
                <a16:creationId xmlns:a16="http://schemas.microsoft.com/office/drawing/2014/main" xmlns="" id="{EA74ECD7-3D9B-42D4-8E1B-3DD54542F1FF}"/>
              </a:ext>
            </a:extLst>
          </p:cNvPr>
          <p:cNvSpPr/>
          <p:nvPr/>
        </p:nvSpPr>
        <p:spPr>
          <a:xfrm>
            <a:off x="2030725" y="3044116"/>
            <a:ext cx="6662603" cy="505802"/>
          </a:xfrm>
          <a:prstGeom prst="flowChartAlternateProcess">
            <a:avLst/>
          </a:prstGeom>
          <a:noFill/>
          <a:ln>
            <a:solidFill>
              <a:srgbClr val="FF99CC"/>
            </a:solidFill>
          </a:ln>
        </p:spPr>
        <p:style>
          <a:lnRef idx="1">
            <a:schemeClr val="accent4"/>
          </a:lnRef>
          <a:fillRef idx="3">
            <a:schemeClr val="accent4"/>
          </a:fillRef>
          <a:effectRef idx="2">
            <a:schemeClr val="accent4"/>
          </a:effectRef>
          <a:fontRef idx="minor">
            <a:schemeClr val="lt1"/>
          </a:fontRef>
        </p:style>
        <p:txBody>
          <a:bodyPr lIns="68522" tIns="34289" rIns="68522" bIns="34289" rtlCol="0" anchor="ctr"/>
          <a:lstStyle/>
          <a:p>
            <a:pPr defTabSz="685120"/>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Một</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số</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em</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học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trước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quên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sau</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vừa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học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xong</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lại</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xem</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như</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mới</a:t>
            </a:r>
            <a:r>
              <a:rPr lang="en-US" dirty="0">
                <a:solidFill>
                  <a:schemeClr val="tx1">
                    <a:lumMod val="85000"/>
                    <a:lumOff val="15000"/>
                  </a:schemeClr>
                </a:solidFill>
                <a:latin typeface="Times New Roman" pitchFamily="18" charset="0"/>
                <a:cs typeface="Times New Roman" pitchFamily="18" charset="0"/>
              </a:rPr>
              <a:t>.</a:t>
            </a:r>
          </a:p>
        </p:txBody>
      </p:sp>
      <p:sp>
        <p:nvSpPr>
          <p:cNvPr id="12" name="Flowchart: Alternate Process 11">
            <a:extLst>
              <a:ext uri="{FF2B5EF4-FFF2-40B4-BE49-F238E27FC236}">
                <a16:creationId xmlns:a16="http://schemas.microsoft.com/office/drawing/2014/main" xmlns="" id="{E5C6F044-774C-49A9-9D2E-10942A9AF3C5}"/>
              </a:ext>
            </a:extLst>
          </p:cNvPr>
          <p:cNvSpPr/>
          <p:nvPr/>
        </p:nvSpPr>
        <p:spPr>
          <a:xfrm>
            <a:off x="1949044" y="533940"/>
            <a:ext cx="6594629" cy="858710"/>
          </a:xfrm>
          <a:prstGeom prst="flowChartAlternateProcess">
            <a:avLst/>
          </a:prstGeom>
          <a:noFill/>
          <a:ln>
            <a:solidFill>
              <a:srgbClr val="FF99CC"/>
            </a:solidFill>
          </a:ln>
        </p:spPr>
        <p:style>
          <a:lnRef idx="1">
            <a:schemeClr val="accent4"/>
          </a:lnRef>
          <a:fillRef idx="3">
            <a:schemeClr val="accent4"/>
          </a:fillRef>
          <a:effectRef idx="2">
            <a:schemeClr val="accent4"/>
          </a:effectRef>
          <a:fontRef idx="minor">
            <a:schemeClr val="lt1"/>
          </a:fontRef>
        </p:style>
        <p:txBody>
          <a:bodyPr lIns="68522" tIns="34289" rIns="68522" bIns="34289" rtlCol="0" anchor="ctr"/>
          <a:lstStyle/>
          <a:p>
            <a:pPr algn="ctr" defTabSz="685120"/>
            <a:endParaRPr lang="en-US" sz="3600" b="1" dirty="0">
              <a:solidFill>
                <a:srgbClr val="FF0000"/>
              </a:solidFill>
              <a:latin typeface="Times New Roman" pitchFamily="18" charset="0"/>
              <a:cs typeface="Times New Roman" pitchFamily="18" charset="0"/>
            </a:endParaRPr>
          </a:p>
        </p:txBody>
      </p:sp>
      <p:sp>
        <p:nvSpPr>
          <p:cNvPr id="13" name="Flowchart: Alternate Process 12">
            <a:extLst>
              <a:ext uri="{FF2B5EF4-FFF2-40B4-BE49-F238E27FC236}">
                <a16:creationId xmlns:a16="http://schemas.microsoft.com/office/drawing/2014/main" xmlns="" id="{EA74ECD7-3D9B-42D4-8E1B-3DD54542F1FF}"/>
              </a:ext>
            </a:extLst>
          </p:cNvPr>
          <p:cNvSpPr/>
          <p:nvPr/>
        </p:nvSpPr>
        <p:spPr>
          <a:xfrm>
            <a:off x="2003807" y="4094335"/>
            <a:ext cx="6572345" cy="821028"/>
          </a:xfrm>
          <a:prstGeom prst="flowChartAlternateProcess">
            <a:avLst/>
          </a:prstGeom>
          <a:noFill/>
          <a:ln>
            <a:solidFill>
              <a:srgbClr val="FF99CC"/>
            </a:solidFill>
          </a:ln>
        </p:spPr>
        <p:style>
          <a:lnRef idx="1">
            <a:schemeClr val="accent4"/>
          </a:lnRef>
          <a:fillRef idx="3">
            <a:schemeClr val="accent4"/>
          </a:fillRef>
          <a:effectRef idx="2">
            <a:schemeClr val="accent4"/>
          </a:effectRef>
          <a:fontRef idx="minor">
            <a:schemeClr val="lt1"/>
          </a:fontRef>
        </p:style>
        <p:txBody>
          <a:bodyPr lIns="68522" tIns="34289" rIns="68522" bIns="34289" rtlCol="0" anchor="ctr"/>
          <a:lstStyle/>
          <a:p>
            <a:pPr algn="ctr" defTabSz="685120"/>
            <a:endParaRPr lang="en-US" dirty="0">
              <a:solidFill>
                <a:schemeClr val="tx1">
                  <a:lumMod val="85000"/>
                  <a:lumOff val="15000"/>
                </a:schemeClr>
              </a:solidFill>
              <a:latin typeface="Times New Roman" pitchFamily="18" charset="0"/>
              <a:cs typeface="Times New Roman" pitchFamily="18" charset="0"/>
            </a:endParaRPr>
          </a:p>
          <a:p>
            <a:pPr defTabSz="685120"/>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Một</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số</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em</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còn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làm</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việc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riêng</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chưa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tập</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trung</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chú</a:t>
            </a:r>
            <a:r>
              <a:rPr lang="en-US" dirty="0">
                <a:solidFill>
                  <a:schemeClr val="tx1">
                    <a:lumMod val="85000"/>
                    <a:lumOff val="15000"/>
                  </a:schemeClr>
                </a:solidFill>
                <a:latin typeface="Times New Roman" pitchFamily="18" charset="0"/>
                <a:cs typeface="Times New Roman" pitchFamily="18" charset="0"/>
              </a:rPr>
              <a:t> ý, </a:t>
            </a:r>
            <a:r>
              <a:rPr lang="en-US" dirty="0" err="1">
                <a:solidFill>
                  <a:schemeClr val="tx1">
                    <a:lumMod val="85000"/>
                    <a:lumOff val="15000"/>
                  </a:schemeClr>
                </a:solidFill>
                <a:latin typeface="Times New Roman" pitchFamily="18" charset="0"/>
                <a:cs typeface="Times New Roman" pitchFamily="18" charset="0"/>
              </a:rPr>
              <a:t>chưa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thực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hiện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theo</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yêu</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cầu</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của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cô</a:t>
            </a:r>
            <a:r>
              <a:rPr lang="en-US" dirty="0">
                <a:solidFill>
                  <a:schemeClr val="tx1">
                    <a:lumMod val="85000"/>
                    <a:lumOff val="15000"/>
                  </a:schemeClr>
                </a:solidFill>
                <a:latin typeface="Times New Roman" pitchFamily="18" charset="0"/>
                <a:cs typeface="Times New Roman" pitchFamily="18" charset="0"/>
              </a:rPr>
              <a:t>.</a:t>
            </a:r>
          </a:p>
          <a:p>
            <a:pPr algn="ctr" defTabSz="685120"/>
            <a:r>
              <a:rPr lang="en-US" dirty="0">
                <a:solidFill>
                  <a:schemeClr val="tx1">
                    <a:lumMod val="85000"/>
                    <a:lumOff val="15000"/>
                  </a:schemeClr>
                </a:solidFill>
                <a:latin typeface="Times New Roman" pitchFamily="18" charset="0"/>
                <a:cs typeface="Times New Roman" pitchFamily="18" charset="0"/>
              </a:rPr>
              <a:t> </a:t>
            </a:r>
          </a:p>
        </p:txBody>
      </p:sp>
      <p:sp>
        <p:nvSpPr>
          <p:cNvPr id="14" name="Flowchart: Alternate Process 13">
            <a:extLst>
              <a:ext uri="{FF2B5EF4-FFF2-40B4-BE49-F238E27FC236}">
                <a16:creationId xmlns:a16="http://schemas.microsoft.com/office/drawing/2014/main" xmlns="" id="{EA74ECD7-3D9B-42D4-8E1B-3DD54542F1FF}"/>
              </a:ext>
            </a:extLst>
          </p:cNvPr>
          <p:cNvSpPr/>
          <p:nvPr/>
        </p:nvSpPr>
        <p:spPr>
          <a:xfrm>
            <a:off x="2053718" y="5307341"/>
            <a:ext cx="6616616" cy="820343"/>
          </a:xfrm>
          <a:prstGeom prst="flowChartAlternateProcess">
            <a:avLst/>
          </a:prstGeom>
          <a:noFill/>
          <a:ln>
            <a:solidFill>
              <a:srgbClr val="FF99CC"/>
            </a:solidFill>
          </a:ln>
        </p:spPr>
        <p:style>
          <a:lnRef idx="1">
            <a:schemeClr val="accent4"/>
          </a:lnRef>
          <a:fillRef idx="3">
            <a:schemeClr val="accent4"/>
          </a:fillRef>
          <a:effectRef idx="2">
            <a:schemeClr val="accent4"/>
          </a:effectRef>
          <a:fontRef idx="minor">
            <a:schemeClr val="lt1"/>
          </a:fontRef>
        </p:style>
        <p:txBody>
          <a:bodyPr lIns="68522" tIns="34289" rIns="68522" bIns="34289" rtlCol="0" anchor="ctr"/>
          <a:lstStyle/>
          <a:p>
            <a:pPr algn="ctr" defTabSz="685120"/>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Đời</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sống</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kinh</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tế</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một</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số</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gia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đình</a:t>
            </a:r>
            <a:r>
              <a:rPr lang="en-US" dirty="0">
                <a:solidFill>
                  <a:schemeClr val="tx1">
                    <a:lumMod val="85000"/>
                    <a:lumOff val="15000"/>
                  </a:schemeClr>
                </a:solidFill>
                <a:latin typeface="Times New Roman" pitchFamily="18" charset="0"/>
                <a:cs typeface="Times New Roman" pitchFamily="18" charset="0"/>
              </a:rPr>
              <a:t> HS </a:t>
            </a:r>
            <a:r>
              <a:rPr lang="en-US" dirty="0" err="1">
                <a:solidFill>
                  <a:schemeClr val="tx1">
                    <a:lumMod val="85000"/>
                    <a:lumOff val="15000"/>
                  </a:schemeClr>
                </a:solidFill>
                <a:latin typeface="Times New Roman" pitchFamily="18" charset="0"/>
                <a:cs typeface="Times New Roman" pitchFamily="18" charset="0"/>
              </a:rPr>
              <a:t>khó</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khăn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phụ</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huynh</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đi</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làm</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ăn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xa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nhà</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nên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chưa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có</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nhiều</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thời</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gian</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chăm</a:t>
            </a:r>
            <a:r>
              <a:rPr lang="en-US" dirty="0">
                <a:solidFill>
                  <a:schemeClr val="tx1">
                    <a:lumMod val="85000"/>
                    <a:lumOff val="15000"/>
                  </a:schemeClr>
                </a:solidFill>
                <a:latin typeface="Times New Roman" pitchFamily="18" charset="0"/>
                <a:cs typeface="Times New Roman" pitchFamily="18" charset="0"/>
              </a:rPr>
              <a:t> lo </a:t>
            </a:r>
            <a:r>
              <a:rPr lang="en-US" dirty="0" err="1">
                <a:solidFill>
                  <a:schemeClr val="tx1">
                    <a:lumMod val="85000"/>
                    <a:lumOff val="15000"/>
                  </a:schemeClr>
                </a:solidFill>
                <a:latin typeface="Times New Roman" pitchFamily="18" charset="0"/>
                <a:cs typeface="Times New Roman" pitchFamily="18" charset="0"/>
              </a:rPr>
              <a:t>cho</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việc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học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của</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các</a:t>
            </a:r>
            <a:r>
              <a:rPr lang="en-US" dirty="0">
                <a:solidFill>
                  <a:schemeClr val="tx1">
                    <a:lumMod val="85000"/>
                    <a:lumOff val="15000"/>
                  </a:schemeClr>
                </a:solidFill>
                <a:latin typeface="Times New Roman" pitchFamily="18" charset="0"/>
                <a:cs typeface="Times New Roman" pitchFamily="18" charset="0"/>
              </a:rPr>
              <a:t> </a:t>
            </a:r>
            <a:r>
              <a:rPr lang="en-US" dirty="0" err="1">
                <a:solidFill>
                  <a:schemeClr val="tx1">
                    <a:lumMod val="85000"/>
                    <a:lumOff val="15000"/>
                  </a:schemeClr>
                </a:solidFill>
                <a:latin typeface="Times New Roman" pitchFamily="18" charset="0"/>
                <a:cs typeface="Times New Roman" pitchFamily="18" charset="0"/>
              </a:rPr>
              <a:t>em</a:t>
            </a:r>
            <a:endParaRPr lang="en-US" dirty="0">
              <a:solidFill>
                <a:schemeClr val="tx1">
                  <a:lumMod val="85000"/>
                  <a:lumOff val="15000"/>
                </a:schemeClr>
              </a:solidFill>
              <a:latin typeface="Times New Roman" pitchFamily="18" charset="0"/>
              <a:cs typeface="Times New Roman" pitchFamily="18" charset="0"/>
            </a:endParaRPr>
          </a:p>
          <a:p>
            <a:pPr algn="ctr" defTabSz="685120"/>
            <a:r>
              <a:rPr lang="en-US" dirty="0">
                <a:solidFill>
                  <a:schemeClr val="tx1">
                    <a:lumMod val="85000"/>
                    <a:lumOff val="15000"/>
                  </a:schemeClr>
                </a:solidFill>
                <a:latin typeface="Times New Roman" pitchFamily="18" charset="0"/>
                <a:cs typeface="Times New Roman" pitchFamily="18" charset="0"/>
              </a:rPr>
              <a:t> </a:t>
            </a:r>
          </a:p>
        </p:txBody>
      </p:sp>
      <p:sp>
        <p:nvSpPr>
          <p:cNvPr id="15" name="Rectangle 14"/>
          <p:cNvSpPr/>
          <p:nvPr/>
        </p:nvSpPr>
        <p:spPr>
          <a:xfrm>
            <a:off x="2050725" y="424686"/>
            <a:ext cx="6391265" cy="1077218"/>
          </a:xfrm>
          <a:prstGeom prst="rect">
            <a:avLst/>
          </a:prstGeom>
        </p:spPr>
        <p:txBody>
          <a:bodyPr wrap="square">
            <a:spAutoFit/>
          </a:bodyPr>
          <a:lstStyle/>
          <a:p>
            <a:r>
              <a:rPr lang="en-US" sz="24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lớp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nhút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nhát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chưa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tự</a:t>
            </a:r>
            <a:r>
              <a:rPr lang="en-US" sz="2000" dirty="0">
                <a:latin typeface="Times New Roman" pitchFamily="18" charset="0"/>
                <a:cs typeface="Times New Roman" pitchFamily="18" charset="0"/>
              </a:rPr>
              <a:t> tin, </a:t>
            </a:r>
            <a:r>
              <a:rPr lang="en-US" sz="2000" dirty="0" err="1">
                <a:latin typeface="Times New Roman" pitchFamily="18" charset="0"/>
                <a:cs typeface="Times New Roman" pitchFamily="18" charset="0"/>
              </a:rPr>
              <a:t>chưa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hợp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hoạt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động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chế</a:t>
            </a:r>
            <a:r>
              <a:rPr lang="en-US" sz="2000" dirty="0">
                <a:latin typeface="Times New Roman" pitchFamily="18" charset="0"/>
                <a:cs typeface="Times New Roman" pitchFamily="18" charset="0"/>
              </a:rPr>
              <a:t> </a:t>
            </a:r>
          </a:p>
        </p:txBody>
      </p:sp>
      <p:sp>
        <p:nvSpPr>
          <p:cNvPr id="16" name="Rectangle 15"/>
          <p:cNvSpPr/>
          <p:nvPr/>
        </p:nvSpPr>
        <p:spPr>
          <a:xfrm>
            <a:off x="1993476" y="1921694"/>
            <a:ext cx="6335486" cy="646331"/>
          </a:xfrm>
          <a:prstGeom prst="rect">
            <a:avLst/>
          </a:prstGeom>
        </p:spPr>
        <p:txBody>
          <a:bodyPr wrap="square">
            <a:spAutoFit/>
          </a:bodyPr>
          <a:lstStyle/>
          <a:p>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thiểu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vốn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Tiếng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Việt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còn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chế</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353152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16" presetClass="entr" presetSubtype="2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inVertical)">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0" grpId="0" animBg="1"/>
      <p:bldP spid="11" grpId="0" animBg="1"/>
      <p:bldP spid="12" grpId="0" animBg="1"/>
      <p:bldP spid="13" grpId="0" animBg="1"/>
      <p:bldP spid="14" grpId="0" animBg="1"/>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grpSp>
        <p:nvGrpSpPr>
          <p:cNvPr id="7" name="Group 6"/>
          <p:cNvGrpSpPr/>
          <p:nvPr/>
        </p:nvGrpSpPr>
        <p:grpSpPr>
          <a:xfrm>
            <a:off x="2363006" y="496801"/>
            <a:ext cx="6224270" cy="1116401"/>
            <a:chOff x="2887459" y="1627578"/>
            <a:chExt cx="6224270" cy="1116401"/>
          </a:xfrm>
        </p:grpSpPr>
        <p:sp>
          <p:nvSpPr>
            <p:cNvPr id="64" name="Rectangle 2"/>
            <p:cNvSpPr/>
            <p:nvPr/>
          </p:nvSpPr>
          <p:spPr>
            <a:xfrm>
              <a:off x="4297159" y="1627578"/>
              <a:ext cx="4814570" cy="1039495"/>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1" fmla="*/ 0 w 1739900"/>
                <a:gd name="connsiteY0-2" fmla="*/ 0 h 1257301"/>
                <a:gd name="connsiteX1-3" fmla="*/ 1739900 w 1739900"/>
                <a:gd name="connsiteY1-4" fmla="*/ 0 h 1257301"/>
                <a:gd name="connsiteX2-5" fmla="*/ 1733550 w 1739900"/>
                <a:gd name="connsiteY2-6" fmla="*/ 628651 h 1257301"/>
                <a:gd name="connsiteX3-7" fmla="*/ 1739900 w 1739900"/>
                <a:gd name="connsiteY3-8" fmla="*/ 1257301 h 1257301"/>
                <a:gd name="connsiteX4-9" fmla="*/ 0 w 1739900"/>
                <a:gd name="connsiteY4-10" fmla="*/ 1257301 h 1257301"/>
                <a:gd name="connsiteX5" fmla="*/ 0 w 1739900"/>
                <a:gd name="connsiteY5" fmla="*/ 0 h 1257301"/>
                <a:gd name="connsiteX0-11" fmla="*/ 0 w 1739900"/>
                <a:gd name="connsiteY0-12" fmla="*/ 0 h 1257301"/>
                <a:gd name="connsiteX1-13" fmla="*/ 1739900 w 1739900"/>
                <a:gd name="connsiteY1-14" fmla="*/ 0 h 1257301"/>
                <a:gd name="connsiteX2-15" fmla="*/ 1733550 w 1739900"/>
                <a:gd name="connsiteY2-16" fmla="*/ 628651 h 1257301"/>
                <a:gd name="connsiteX3-17" fmla="*/ 1739900 w 1739900"/>
                <a:gd name="connsiteY3-18" fmla="*/ 1257301 h 1257301"/>
                <a:gd name="connsiteX4-19" fmla="*/ 0 w 1739900"/>
                <a:gd name="connsiteY4-20" fmla="*/ 1257301 h 1257301"/>
                <a:gd name="connsiteX5-21" fmla="*/ 0 w 1739900"/>
                <a:gd name="connsiteY5-22" fmla="*/ 0 h 1257301"/>
                <a:gd name="connsiteX0-23" fmla="*/ 0 w 1739900"/>
                <a:gd name="connsiteY0-24" fmla="*/ 0 h 1257301"/>
                <a:gd name="connsiteX1-25" fmla="*/ 1739900 w 1739900"/>
                <a:gd name="connsiteY1-26" fmla="*/ 0 h 1257301"/>
                <a:gd name="connsiteX2-27" fmla="*/ 1733550 w 1739900"/>
                <a:gd name="connsiteY2-28" fmla="*/ 628651 h 1257301"/>
                <a:gd name="connsiteX3-29" fmla="*/ 1739900 w 1739900"/>
                <a:gd name="connsiteY3-30" fmla="*/ 1257301 h 1257301"/>
                <a:gd name="connsiteX4-31" fmla="*/ 0 w 1739900"/>
                <a:gd name="connsiteY4-32" fmla="*/ 1257301 h 1257301"/>
                <a:gd name="connsiteX5-33" fmla="*/ 0 w 1739900"/>
                <a:gd name="connsiteY5-34" fmla="*/ 0 h 1257301"/>
                <a:gd name="connsiteX0-35" fmla="*/ 0 w 2343162"/>
                <a:gd name="connsiteY0-36" fmla="*/ 0 h 1257301"/>
                <a:gd name="connsiteX1-37" fmla="*/ 1739900 w 2343162"/>
                <a:gd name="connsiteY1-38" fmla="*/ 0 h 1257301"/>
                <a:gd name="connsiteX2-39" fmla="*/ 2343150 w 2343162"/>
                <a:gd name="connsiteY2-40" fmla="*/ 622301 h 1257301"/>
                <a:gd name="connsiteX3-41" fmla="*/ 1739900 w 2343162"/>
                <a:gd name="connsiteY3-42" fmla="*/ 1257301 h 1257301"/>
                <a:gd name="connsiteX4-43" fmla="*/ 0 w 2343162"/>
                <a:gd name="connsiteY4-44" fmla="*/ 1257301 h 1257301"/>
                <a:gd name="connsiteX5-45" fmla="*/ 0 w 2343162"/>
                <a:gd name="connsiteY5-46" fmla="*/ 0 h 1257301"/>
                <a:gd name="connsiteX0-47" fmla="*/ 0 w 2343155"/>
                <a:gd name="connsiteY0-48" fmla="*/ 0 h 1257301"/>
                <a:gd name="connsiteX1-49" fmla="*/ 1739900 w 2343155"/>
                <a:gd name="connsiteY1-50" fmla="*/ 0 h 1257301"/>
                <a:gd name="connsiteX2-51" fmla="*/ 2343150 w 2343155"/>
                <a:gd name="connsiteY2-52" fmla="*/ 622301 h 1257301"/>
                <a:gd name="connsiteX3-53" fmla="*/ 1739900 w 2343155"/>
                <a:gd name="connsiteY3-54" fmla="*/ 1257301 h 1257301"/>
                <a:gd name="connsiteX4-55" fmla="*/ 0 w 2343155"/>
                <a:gd name="connsiteY4-56" fmla="*/ 1257301 h 1257301"/>
                <a:gd name="connsiteX5-57" fmla="*/ 0 w 2343155"/>
                <a:gd name="connsiteY5-58" fmla="*/ 0 h 1257301"/>
                <a:gd name="connsiteX0-59" fmla="*/ 0 w 2343155"/>
                <a:gd name="connsiteY0-60" fmla="*/ 0 h 1257301"/>
                <a:gd name="connsiteX1-61" fmla="*/ 1739900 w 2343155"/>
                <a:gd name="connsiteY1-62" fmla="*/ 0 h 1257301"/>
                <a:gd name="connsiteX2-63" fmla="*/ 2343150 w 2343155"/>
                <a:gd name="connsiteY2-64" fmla="*/ 622301 h 1257301"/>
                <a:gd name="connsiteX3-65" fmla="*/ 1739900 w 2343155"/>
                <a:gd name="connsiteY3-66" fmla="*/ 1257301 h 1257301"/>
                <a:gd name="connsiteX4-67" fmla="*/ 0 w 2343155"/>
                <a:gd name="connsiteY4-68" fmla="*/ 1257301 h 1257301"/>
                <a:gd name="connsiteX5-69" fmla="*/ 0 w 2343155"/>
                <a:gd name="connsiteY5-70" fmla="*/ 0 h 1257301"/>
                <a:gd name="connsiteX0-71" fmla="*/ 0 w 2343150"/>
                <a:gd name="connsiteY0-72" fmla="*/ 0 h 1257301"/>
                <a:gd name="connsiteX1-73" fmla="*/ 1739900 w 2343150"/>
                <a:gd name="connsiteY1-74" fmla="*/ 0 h 1257301"/>
                <a:gd name="connsiteX2-75" fmla="*/ 2343150 w 2343150"/>
                <a:gd name="connsiteY2-76" fmla="*/ 622301 h 1257301"/>
                <a:gd name="connsiteX3-77" fmla="*/ 1739900 w 2343150"/>
                <a:gd name="connsiteY3-78" fmla="*/ 1257301 h 1257301"/>
                <a:gd name="connsiteX4-79" fmla="*/ 0 w 2343150"/>
                <a:gd name="connsiteY4-80" fmla="*/ 1257301 h 1257301"/>
                <a:gd name="connsiteX5-81" fmla="*/ 0 w 2343150"/>
                <a:gd name="connsiteY5-82" fmla="*/ 0 h 1257301"/>
                <a:gd name="connsiteX0-83" fmla="*/ 0 w 2362200"/>
                <a:gd name="connsiteY0-84" fmla="*/ 0 h 1257301"/>
                <a:gd name="connsiteX1-85" fmla="*/ 1739900 w 2362200"/>
                <a:gd name="connsiteY1-86" fmla="*/ 0 h 1257301"/>
                <a:gd name="connsiteX2-87" fmla="*/ 2362200 w 2362200"/>
                <a:gd name="connsiteY2-88" fmla="*/ 635001 h 1257301"/>
                <a:gd name="connsiteX3-89" fmla="*/ 1739900 w 2362200"/>
                <a:gd name="connsiteY3-90" fmla="*/ 1257301 h 1257301"/>
                <a:gd name="connsiteX4-91" fmla="*/ 0 w 2362200"/>
                <a:gd name="connsiteY4-92" fmla="*/ 1257301 h 1257301"/>
                <a:gd name="connsiteX5-93" fmla="*/ 0 w 2362200"/>
                <a:gd name="connsiteY5-94" fmla="*/ 0 h 1257301"/>
                <a:gd name="connsiteX0-95" fmla="*/ 0 w 2362200"/>
                <a:gd name="connsiteY0-96" fmla="*/ 0 h 1257301"/>
                <a:gd name="connsiteX1-97" fmla="*/ 1739900 w 2362200"/>
                <a:gd name="connsiteY1-98" fmla="*/ 0 h 1257301"/>
                <a:gd name="connsiteX2-99" fmla="*/ 2362200 w 2362200"/>
                <a:gd name="connsiteY2-100" fmla="*/ 635001 h 1257301"/>
                <a:gd name="connsiteX3-101" fmla="*/ 1739900 w 2362200"/>
                <a:gd name="connsiteY3-102" fmla="*/ 1257301 h 1257301"/>
                <a:gd name="connsiteX4-103" fmla="*/ 0 w 2362200"/>
                <a:gd name="connsiteY4-104" fmla="*/ 1257301 h 1257301"/>
                <a:gd name="connsiteX5-105" fmla="*/ 0 w 2362200"/>
                <a:gd name="connsiteY5-106" fmla="*/ 0 h 1257301"/>
                <a:gd name="connsiteX0-107" fmla="*/ 0 w 2362200"/>
                <a:gd name="connsiteY0-108" fmla="*/ 0 h 1257301"/>
                <a:gd name="connsiteX1-109" fmla="*/ 1739900 w 2362200"/>
                <a:gd name="connsiteY1-110" fmla="*/ 0 h 1257301"/>
                <a:gd name="connsiteX2-111" fmla="*/ 2362200 w 2362200"/>
                <a:gd name="connsiteY2-112" fmla="*/ 635001 h 1257301"/>
                <a:gd name="connsiteX3-113" fmla="*/ 1739900 w 2362200"/>
                <a:gd name="connsiteY3-114" fmla="*/ 1257301 h 1257301"/>
                <a:gd name="connsiteX4-115" fmla="*/ 0 w 2362200"/>
                <a:gd name="connsiteY4-116" fmla="*/ 1257301 h 1257301"/>
                <a:gd name="connsiteX5-117" fmla="*/ 0 w 2362200"/>
                <a:gd name="connsiteY5-118" fmla="*/ 0 h 1257301"/>
                <a:gd name="connsiteX0-119" fmla="*/ 0 w 2049349"/>
                <a:gd name="connsiteY0-120" fmla="*/ 0 h 1257301"/>
                <a:gd name="connsiteX1-121" fmla="*/ 1739900 w 2049349"/>
                <a:gd name="connsiteY1-122" fmla="*/ 0 h 1257301"/>
                <a:gd name="connsiteX2-123" fmla="*/ 2049349 w 2049349"/>
                <a:gd name="connsiteY2-124" fmla="*/ 635001 h 1257301"/>
                <a:gd name="connsiteX3-125" fmla="*/ 1739900 w 2049349"/>
                <a:gd name="connsiteY3-126" fmla="*/ 1257301 h 1257301"/>
                <a:gd name="connsiteX4-127" fmla="*/ 0 w 2049349"/>
                <a:gd name="connsiteY4-128" fmla="*/ 1257301 h 1257301"/>
                <a:gd name="connsiteX5-129" fmla="*/ 0 w 2049349"/>
                <a:gd name="connsiteY5-130" fmla="*/ 0 h 1257301"/>
                <a:gd name="connsiteX0-131" fmla="*/ 0 w 2049349"/>
                <a:gd name="connsiteY0-132" fmla="*/ 0 h 1257301"/>
                <a:gd name="connsiteX1-133" fmla="*/ 1739900 w 2049349"/>
                <a:gd name="connsiteY1-134" fmla="*/ 0 h 1257301"/>
                <a:gd name="connsiteX2-135" fmla="*/ 2049349 w 2049349"/>
                <a:gd name="connsiteY2-136" fmla="*/ 635001 h 1257301"/>
                <a:gd name="connsiteX3-137" fmla="*/ 1739900 w 2049349"/>
                <a:gd name="connsiteY3-138" fmla="*/ 1257301 h 1257301"/>
                <a:gd name="connsiteX4-139" fmla="*/ 0 w 2049349"/>
                <a:gd name="connsiteY4-140" fmla="*/ 1257301 h 1257301"/>
                <a:gd name="connsiteX5-141" fmla="*/ 0 w 2049349"/>
                <a:gd name="connsiteY5-142" fmla="*/ 0 h 1257301"/>
                <a:gd name="connsiteX0-143" fmla="*/ 0 w 2049349"/>
                <a:gd name="connsiteY0-144" fmla="*/ 0 h 1257301"/>
                <a:gd name="connsiteX1-145" fmla="*/ 1739900 w 2049349"/>
                <a:gd name="connsiteY1-146" fmla="*/ 0 h 1257301"/>
                <a:gd name="connsiteX2-147" fmla="*/ 2049349 w 2049349"/>
                <a:gd name="connsiteY2-148" fmla="*/ 635001 h 1257301"/>
                <a:gd name="connsiteX3-149" fmla="*/ 1739900 w 2049349"/>
                <a:gd name="connsiteY3-150" fmla="*/ 1257301 h 1257301"/>
                <a:gd name="connsiteX4-151" fmla="*/ 0 w 2049349"/>
                <a:gd name="connsiteY4-152" fmla="*/ 1257301 h 1257301"/>
                <a:gd name="connsiteX5-153" fmla="*/ 0 w 2049349"/>
                <a:gd name="connsiteY5-154" fmla="*/ 0 h 1257301"/>
                <a:gd name="connsiteX0-155" fmla="*/ 0 w 2049349"/>
                <a:gd name="connsiteY0-156" fmla="*/ 0 h 1257301"/>
                <a:gd name="connsiteX1-157" fmla="*/ 1739900 w 2049349"/>
                <a:gd name="connsiteY1-158" fmla="*/ 0 h 1257301"/>
                <a:gd name="connsiteX2-159" fmla="*/ 2049349 w 2049349"/>
                <a:gd name="connsiteY2-160" fmla="*/ 635001 h 1257301"/>
                <a:gd name="connsiteX3-161" fmla="*/ 1739900 w 2049349"/>
                <a:gd name="connsiteY3-162" fmla="*/ 1257301 h 1257301"/>
                <a:gd name="connsiteX4-163" fmla="*/ 0 w 2049349"/>
                <a:gd name="connsiteY4-164" fmla="*/ 1257301 h 1257301"/>
                <a:gd name="connsiteX5-165" fmla="*/ 0 w 2049349"/>
                <a:gd name="connsiteY5-166" fmla="*/ 0 h 1257301"/>
                <a:gd name="connsiteX0-167" fmla="*/ 0 w 2049349"/>
                <a:gd name="connsiteY0-168" fmla="*/ 0 h 1257301"/>
                <a:gd name="connsiteX1-169" fmla="*/ 1739900 w 2049349"/>
                <a:gd name="connsiteY1-170" fmla="*/ 0 h 1257301"/>
                <a:gd name="connsiteX2-171" fmla="*/ 2049349 w 2049349"/>
                <a:gd name="connsiteY2-172" fmla="*/ 635001 h 1257301"/>
                <a:gd name="connsiteX3-173" fmla="*/ 1739900 w 2049349"/>
                <a:gd name="connsiteY3-174" fmla="*/ 1257301 h 1257301"/>
                <a:gd name="connsiteX4-175" fmla="*/ 0 w 2049349"/>
                <a:gd name="connsiteY4-176" fmla="*/ 1257301 h 1257301"/>
                <a:gd name="connsiteX5-177" fmla="*/ 0 w 2049349"/>
                <a:gd name="connsiteY5-178" fmla="*/ 0 h 12573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accent6">
                <a:lumMod val="20000"/>
                <a:lumOff val="80000"/>
              </a:schemeClr>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68" name="Round Same Side Corner Rectangle 1"/>
            <p:cNvSpPr/>
            <p:nvPr/>
          </p:nvSpPr>
          <p:spPr>
            <a:xfrm rot="16200000">
              <a:off x="3313646" y="1201391"/>
              <a:ext cx="1039419" cy="1891794"/>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1" fmla="*/ 330205 w 1257300"/>
                <a:gd name="connsiteY0-2" fmla="*/ 0 h 1416050"/>
                <a:gd name="connsiteX1-3" fmla="*/ 927095 w 1257300"/>
                <a:gd name="connsiteY1-4" fmla="*/ 0 h 1416050"/>
                <a:gd name="connsiteX2-5" fmla="*/ 1257300 w 1257300"/>
                <a:gd name="connsiteY2-6" fmla="*/ 330205 h 1416050"/>
                <a:gd name="connsiteX3-7" fmla="*/ 1257300 w 1257300"/>
                <a:gd name="connsiteY3-8" fmla="*/ 1416050 h 1416050"/>
                <a:gd name="connsiteX4-9" fmla="*/ 1257300 w 1257300"/>
                <a:gd name="connsiteY4-10" fmla="*/ 1416050 h 1416050"/>
                <a:gd name="connsiteX5-11" fmla="*/ 590550 w 1257300"/>
                <a:gd name="connsiteY5-12" fmla="*/ 1416050 h 1416050"/>
                <a:gd name="connsiteX6-13" fmla="*/ 0 w 1257300"/>
                <a:gd name="connsiteY6-14" fmla="*/ 1416050 h 1416050"/>
                <a:gd name="connsiteX7-15" fmla="*/ 0 w 1257300"/>
                <a:gd name="connsiteY7-16" fmla="*/ 1416050 h 1416050"/>
                <a:gd name="connsiteX8-17" fmla="*/ 0 w 1257300"/>
                <a:gd name="connsiteY8-18" fmla="*/ 330205 h 1416050"/>
                <a:gd name="connsiteX9" fmla="*/ 330205 w 1257300"/>
                <a:gd name="connsiteY9" fmla="*/ 0 h 1416050"/>
                <a:gd name="connsiteX0-19" fmla="*/ 330205 w 1257300"/>
                <a:gd name="connsiteY0-20" fmla="*/ 0 h 2038350"/>
                <a:gd name="connsiteX1-21" fmla="*/ 927095 w 1257300"/>
                <a:gd name="connsiteY1-22" fmla="*/ 0 h 2038350"/>
                <a:gd name="connsiteX2-23" fmla="*/ 1257300 w 1257300"/>
                <a:gd name="connsiteY2-24" fmla="*/ 330205 h 2038350"/>
                <a:gd name="connsiteX3-25" fmla="*/ 1257300 w 1257300"/>
                <a:gd name="connsiteY3-26" fmla="*/ 1416050 h 2038350"/>
                <a:gd name="connsiteX4-27" fmla="*/ 1257300 w 1257300"/>
                <a:gd name="connsiteY4-28" fmla="*/ 1416050 h 2038350"/>
                <a:gd name="connsiteX5-29" fmla="*/ 628650 w 1257300"/>
                <a:gd name="connsiteY5-30" fmla="*/ 2038350 h 2038350"/>
                <a:gd name="connsiteX6-31" fmla="*/ 0 w 1257300"/>
                <a:gd name="connsiteY6-32" fmla="*/ 1416050 h 2038350"/>
                <a:gd name="connsiteX7-33" fmla="*/ 0 w 1257300"/>
                <a:gd name="connsiteY7-34" fmla="*/ 1416050 h 2038350"/>
                <a:gd name="connsiteX8-35" fmla="*/ 0 w 1257300"/>
                <a:gd name="connsiteY8-36" fmla="*/ 330205 h 2038350"/>
                <a:gd name="connsiteX9-37" fmla="*/ 330205 w 1257300"/>
                <a:gd name="connsiteY9-38" fmla="*/ 0 h 20383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69" name="Isosceles Triangle 68"/>
            <p:cNvSpPr/>
            <p:nvPr/>
          </p:nvSpPr>
          <p:spPr>
            <a:xfrm rot="5400000">
              <a:off x="4434229" y="2147733"/>
              <a:ext cx="422264" cy="267784"/>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70" name="TextBox 42"/>
            <p:cNvSpPr txBox="1">
              <a:spLocks noChangeArrowheads="1"/>
            </p:cNvSpPr>
            <p:nvPr/>
          </p:nvSpPr>
          <p:spPr bwMode="auto">
            <a:xfrm>
              <a:off x="3430383" y="1881031"/>
              <a:ext cx="866226" cy="521970"/>
            </a:xfrm>
            <a:prstGeom prst="rect">
              <a:avLst/>
            </a:prstGeom>
            <a:noFill/>
            <a:ln w="9525">
              <a:noFill/>
              <a:miter lim="800000"/>
            </a:ln>
          </p:spPr>
          <p:txBody>
            <a:bodyPr wrap="square" anchor="ctr">
              <a:spAutoFit/>
            </a:bodyPr>
            <a:lstStyle/>
            <a:p>
              <a:r>
                <a:rPr lang="en-US" sz="2800" b="1" dirty="0" smtClean="0">
                  <a:solidFill>
                    <a:srgbClr val="002060"/>
                  </a:solidFill>
                  <a:latin typeface="Arial" panose="020B0604020202020204" pitchFamily="34" charset="0"/>
                </a:rPr>
                <a:t>0</a:t>
              </a:r>
              <a:r>
                <a:rPr lang="vi-VN" altLang="en-US" sz="2800" b="1" dirty="0" smtClean="0">
                  <a:solidFill>
                    <a:srgbClr val="002060"/>
                  </a:solidFill>
                  <a:latin typeface="Arial" panose="020B0604020202020204" pitchFamily="34" charset="0"/>
                </a:rPr>
                <a:t>1</a:t>
              </a:r>
            </a:p>
          </p:txBody>
        </p:sp>
        <p:sp>
          <p:nvSpPr>
            <p:cNvPr id="71" name="Rectangle 47"/>
            <p:cNvSpPr>
              <a:spLocks noChangeArrowheads="1"/>
            </p:cNvSpPr>
            <p:nvPr/>
          </p:nvSpPr>
          <p:spPr bwMode="auto">
            <a:xfrm>
              <a:off x="4037603" y="1789872"/>
              <a:ext cx="4930984" cy="954107"/>
            </a:xfrm>
            <a:prstGeom prst="rect">
              <a:avLst/>
            </a:prstGeom>
            <a:noFill/>
            <a:ln w="9525">
              <a:noFill/>
              <a:miter lim="800000"/>
            </a:ln>
          </p:spPr>
          <p:txBody>
            <a:bodyPr wrap="square" anchor="ctr">
              <a:spAutoFit/>
            </a:bodyPr>
            <a:lstStyle/>
            <a:p>
              <a:pPr algn="ctr"/>
              <a:r>
                <a:rPr lang="en-US" sz="2800" b="1" i="1" dirty="0" err="1">
                  <a:latin typeface="Times New Roman" pitchFamily="18" charset="0"/>
                  <a:cs typeface="Times New Roman" pitchFamily="18" charset="0"/>
                </a:rPr>
                <a:t>Giúp</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học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sinh</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nắm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chắc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phần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cấu</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tạo</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của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âm</a:t>
              </a:r>
              <a:r>
                <a:rPr lang="en-US" sz="2800" b="1" i="1" dirty="0">
                  <a:latin typeface="Times New Roman" pitchFamily="18" charset="0"/>
                  <a:cs typeface="Times New Roman" pitchFamily="18" charset="0"/>
                </a:rPr>
                <a:t>.</a:t>
              </a:r>
            </a:p>
          </p:txBody>
        </p:sp>
      </p:grpSp>
      <p:grpSp>
        <p:nvGrpSpPr>
          <p:cNvPr id="9" name="Group 8"/>
          <p:cNvGrpSpPr/>
          <p:nvPr/>
        </p:nvGrpSpPr>
        <p:grpSpPr>
          <a:xfrm>
            <a:off x="2363007" y="3306651"/>
            <a:ext cx="6756699" cy="1495126"/>
            <a:chOff x="1858061" y="4876707"/>
            <a:chExt cx="7229816" cy="1384995"/>
          </a:xfrm>
        </p:grpSpPr>
        <p:sp>
          <p:nvSpPr>
            <p:cNvPr id="72" name="Rectangle 2"/>
            <p:cNvSpPr/>
            <p:nvPr/>
          </p:nvSpPr>
          <p:spPr>
            <a:xfrm>
              <a:off x="3241431" y="4987467"/>
              <a:ext cx="5846446" cy="1174291"/>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1" fmla="*/ 0 w 1739900"/>
                <a:gd name="connsiteY0-2" fmla="*/ 0 h 1257301"/>
                <a:gd name="connsiteX1-3" fmla="*/ 1739900 w 1739900"/>
                <a:gd name="connsiteY1-4" fmla="*/ 0 h 1257301"/>
                <a:gd name="connsiteX2-5" fmla="*/ 1733550 w 1739900"/>
                <a:gd name="connsiteY2-6" fmla="*/ 628651 h 1257301"/>
                <a:gd name="connsiteX3-7" fmla="*/ 1739900 w 1739900"/>
                <a:gd name="connsiteY3-8" fmla="*/ 1257301 h 1257301"/>
                <a:gd name="connsiteX4-9" fmla="*/ 0 w 1739900"/>
                <a:gd name="connsiteY4-10" fmla="*/ 1257301 h 1257301"/>
                <a:gd name="connsiteX5" fmla="*/ 0 w 1739900"/>
                <a:gd name="connsiteY5" fmla="*/ 0 h 1257301"/>
                <a:gd name="connsiteX0-11" fmla="*/ 0 w 1739900"/>
                <a:gd name="connsiteY0-12" fmla="*/ 0 h 1257301"/>
                <a:gd name="connsiteX1-13" fmla="*/ 1739900 w 1739900"/>
                <a:gd name="connsiteY1-14" fmla="*/ 0 h 1257301"/>
                <a:gd name="connsiteX2-15" fmla="*/ 1733550 w 1739900"/>
                <a:gd name="connsiteY2-16" fmla="*/ 628651 h 1257301"/>
                <a:gd name="connsiteX3-17" fmla="*/ 1739900 w 1739900"/>
                <a:gd name="connsiteY3-18" fmla="*/ 1257301 h 1257301"/>
                <a:gd name="connsiteX4-19" fmla="*/ 0 w 1739900"/>
                <a:gd name="connsiteY4-20" fmla="*/ 1257301 h 1257301"/>
                <a:gd name="connsiteX5-21" fmla="*/ 0 w 1739900"/>
                <a:gd name="connsiteY5-22" fmla="*/ 0 h 1257301"/>
                <a:gd name="connsiteX0-23" fmla="*/ 0 w 1739900"/>
                <a:gd name="connsiteY0-24" fmla="*/ 0 h 1257301"/>
                <a:gd name="connsiteX1-25" fmla="*/ 1739900 w 1739900"/>
                <a:gd name="connsiteY1-26" fmla="*/ 0 h 1257301"/>
                <a:gd name="connsiteX2-27" fmla="*/ 1733550 w 1739900"/>
                <a:gd name="connsiteY2-28" fmla="*/ 628651 h 1257301"/>
                <a:gd name="connsiteX3-29" fmla="*/ 1739900 w 1739900"/>
                <a:gd name="connsiteY3-30" fmla="*/ 1257301 h 1257301"/>
                <a:gd name="connsiteX4-31" fmla="*/ 0 w 1739900"/>
                <a:gd name="connsiteY4-32" fmla="*/ 1257301 h 1257301"/>
                <a:gd name="connsiteX5-33" fmla="*/ 0 w 1739900"/>
                <a:gd name="connsiteY5-34" fmla="*/ 0 h 1257301"/>
                <a:gd name="connsiteX0-35" fmla="*/ 0 w 2343162"/>
                <a:gd name="connsiteY0-36" fmla="*/ 0 h 1257301"/>
                <a:gd name="connsiteX1-37" fmla="*/ 1739900 w 2343162"/>
                <a:gd name="connsiteY1-38" fmla="*/ 0 h 1257301"/>
                <a:gd name="connsiteX2-39" fmla="*/ 2343150 w 2343162"/>
                <a:gd name="connsiteY2-40" fmla="*/ 622301 h 1257301"/>
                <a:gd name="connsiteX3-41" fmla="*/ 1739900 w 2343162"/>
                <a:gd name="connsiteY3-42" fmla="*/ 1257301 h 1257301"/>
                <a:gd name="connsiteX4-43" fmla="*/ 0 w 2343162"/>
                <a:gd name="connsiteY4-44" fmla="*/ 1257301 h 1257301"/>
                <a:gd name="connsiteX5-45" fmla="*/ 0 w 2343162"/>
                <a:gd name="connsiteY5-46" fmla="*/ 0 h 1257301"/>
                <a:gd name="connsiteX0-47" fmla="*/ 0 w 2343155"/>
                <a:gd name="connsiteY0-48" fmla="*/ 0 h 1257301"/>
                <a:gd name="connsiteX1-49" fmla="*/ 1739900 w 2343155"/>
                <a:gd name="connsiteY1-50" fmla="*/ 0 h 1257301"/>
                <a:gd name="connsiteX2-51" fmla="*/ 2343150 w 2343155"/>
                <a:gd name="connsiteY2-52" fmla="*/ 622301 h 1257301"/>
                <a:gd name="connsiteX3-53" fmla="*/ 1739900 w 2343155"/>
                <a:gd name="connsiteY3-54" fmla="*/ 1257301 h 1257301"/>
                <a:gd name="connsiteX4-55" fmla="*/ 0 w 2343155"/>
                <a:gd name="connsiteY4-56" fmla="*/ 1257301 h 1257301"/>
                <a:gd name="connsiteX5-57" fmla="*/ 0 w 2343155"/>
                <a:gd name="connsiteY5-58" fmla="*/ 0 h 1257301"/>
                <a:gd name="connsiteX0-59" fmla="*/ 0 w 2343155"/>
                <a:gd name="connsiteY0-60" fmla="*/ 0 h 1257301"/>
                <a:gd name="connsiteX1-61" fmla="*/ 1739900 w 2343155"/>
                <a:gd name="connsiteY1-62" fmla="*/ 0 h 1257301"/>
                <a:gd name="connsiteX2-63" fmla="*/ 2343150 w 2343155"/>
                <a:gd name="connsiteY2-64" fmla="*/ 622301 h 1257301"/>
                <a:gd name="connsiteX3-65" fmla="*/ 1739900 w 2343155"/>
                <a:gd name="connsiteY3-66" fmla="*/ 1257301 h 1257301"/>
                <a:gd name="connsiteX4-67" fmla="*/ 0 w 2343155"/>
                <a:gd name="connsiteY4-68" fmla="*/ 1257301 h 1257301"/>
                <a:gd name="connsiteX5-69" fmla="*/ 0 w 2343155"/>
                <a:gd name="connsiteY5-70" fmla="*/ 0 h 1257301"/>
                <a:gd name="connsiteX0-71" fmla="*/ 0 w 2343150"/>
                <a:gd name="connsiteY0-72" fmla="*/ 0 h 1257301"/>
                <a:gd name="connsiteX1-73" fmla="*/ 1739900 w 2343150"/>
                <a:gd name="connsiteY1-74" fmla="*/ 0 h 1257301"/>
                <a:gd name="connsiteX2-75" fmla="*/ 2343150 w 2343150"/>
                <a:gd name="connsiteY2-76" fmla="*/ 622301 h 1257301"/>
                <a:gd name="connsiteX3-77" fmla="*/ 1739900 w 2343150"/>
                <a:gd name="connsiteY3-78" fmla="*/ 1257301 h 1257301"/>
                <a:gd name="connsiteX4-79" fmla="*/ 0 w 2343150"/>
                <a:gd name="connsiteY4-80" fmla="*/ 1257301 h 1257301"/>
                <a:gd name="connsiteX5-81" fmla="*/ 0 w 2343150"/>
                <a:gd name="connsiteY5-82" fmla="*/ 0 h 1257301"/>
                <a:gd name="connsiteX0-83" fmla="*/ 0 w 2362200"/>
                <a:gd name="connsiteY0-84" fmla="*/ 0 h 1257301"/>
                <a:gd name="connsiteX1-85" fmla="*/ 1739900 w 2362200"/>
                <a:gd name="connsiteY1-86" fmla="*/ 0 h 1257301"/>
                <a:gd name="connsiteX2-87" fmla="*/ 2362200 w 2362200"/>
                <a:gd name="connsiteY2-88" fmla="*/ 635001 h 1257301"/>
                <a:gd name="connsiteX3-89" fmla="*/ 1739900 w 2362200"/>
                <a:gd name="connsiteY3-90" fmla="*/ 1257301 h 1257301"/>
                <a:gd name="connsiteX4-91" fmla="*/ 0 w 2362200"/>
                <a:gd name="connsiteY4-92" fmla="*/ 1257301 h 1257301"/>
                <a:gd name="connsiteX5-93" fmla="*/ 0 w 2362200"/>
                <a:gd name="connsiteY5-94" fmla="*/ 0 h 1257301"/>
                <a:gd name="connsiteX0-95" fmla="*/ 0 w 2362200"/>
                <a:gd name="connsiteY0-96" fmla="*/ 0 h 1257301"/>
                <a:gd name="connsiteX1-97" fmla="*/ 1739900 w 2362200"/>
                <a:gd name="connsiteY1-98" fmla="*/ 0 h 1257301"/>
                <a:gd name="connsiteX2-99" fmla="*/ 2362200 w 2362200"/>
                <a:gd name="connsiteY2-100" fmla="*/ 635001 h 1257301"/>
                <a:gd name="connsiteX3-101" fmla="*/ 1739900 w 2362200"/>
                <a:gd name="connsiteY3-102" fmla="*/ 1257301 h 1257301"/>
                <a:gd name="connsiteX4-103" fmla="*/ 0 w 2362200"/>
                <a:gd name="connsiteY4-104" fmla="*/ 1257301 h 1257301"/>
                <a:gd name="connsiteX5-105" fmla="*/ 0 w 2362200"/>
                <a:gd name="connsiteY5-106" fmla="*/ 0 h 1257301"/>
                <a:gd name="connsiteX0-107" fmla="*/ 0 w 2362200"/>
                <a:gd name="connsiteY0-108" fmla="*/ 0 h 1257301"/>
                <a:gd name="connsiteX1-109" fmla="*/ 1739900 w 2362200"/>
                <a:gd name="connsiteY1-110" fmla="*/ 0 h 1257301"/>
                <a:gd name="connsiteX2-111" fmla="*/ 2362200 w 2362200"/>
                <a:gd name="connsiteY2-112" fmla="*/ 635001 h 1257301"/>
                <a:gd name="connsiteX3-113" fmla="*/ 1739900 w 2362200"/>
                <a:gd name="connsiteY3-114" fmla="*/ 1257301 h 1257301"/>
                <a:gd name="connsiteX4-115" fmla="*/ 0 w 2362200"/>
                <a:gd name="connsiteY4-116" fmla="*/ 1257301 h 1257301"/>
                <a:gd name="connsiteX5-117" fmla="*/ 0 w 2362200"/>
                <a:gd name="connsiteY5-118" fmla="*/ 0 h 1257301"/>
                <a:gd name="connsiteX0-119" fmla="*/ 0 w 2049349"/>
                <a:gd name="connsiteY0-120" fmla="*/ 0 h 1257301"/>
                <a:gd name="connsiteX1-121" fmla="*/ 1739900 w 2049349"/>
                <a:gd name="connsiteY1-122" fmla="*/ 0 h 1257301"/>
                <a:gd name="connsiteX2-123" fmla="*/ 2049349 w 2049349"/>
                <a:gd name="connsiteY2-124" fmla="*/ 635001 h 1257301"/>
                <a:gd name="connsiteX3-125" fmla="*/ 1739900 w 2049349"/>
                <a:gd name="connsiteY3-126" fmla="*/ 1257301 h 1257301"/>
                <a:gd name="connsiteX4-127" fmla="*/ 0 w 2049349"/>
                <a:gd name="connsiteY4-128" fmla="*/ 1257301 h 1257301"/>
                <a:gd name="connsiteX5-129" fmla="*/ 0 w 2049349"/>
                <a:gd name="connsiteY5-130" fmla="*/ 0 h 1257301"/>
                <a:gd name="connsiteX0-131" fmla="*/ 0 w 2049349"/>
                <a:gd name="connsiteY0-132" fmla="*/ 0 h 1257301"/>
                <a:gd name="connsiteX1-133" fmla="*/ 1739900 w 2049349"/>
                <a:gd name="connsiteY1-134" fmla="*/ 0 h 1257301"/>
                <a:gd name="connsiteX2-135" fmla="*/ 2049349 w 2049349"/>
                <a:gd name="connsiteY2-136" fmla="*/ 635001 h 1257301"/>
                <a:gd name="connsiteX3-137" fmla="*/ 1739900 w 2049349"/>
                <a:gd name="connsiteY3-138" fmla="*/ 1257301 h 1257301"/>
                <a:gd name="connsiteX4-139" fmla="*/ 0 w 2049349"/>
                <a:gd name="connsiteY4-140" fmla="*/ 1257301 h 1257301"/>
                <a:gd name="connsiteX5-141" fmla="*/ 0 w 2049349"/>
                <a:gd name="connsiteY5-142" fmla="*/ 0 h 1257301"/>
                <a:gd name="connsiteX0-143" fmla="*/ 0 w 2049349"/>
                <a:gd name="connsiteY0-144" fmla="*/ 0 h 1257301"/>
                <a:gd name="connsiteX1-145" fmla="*/ 1739900 w 2049349"/>
                <a:gd name="connsiteY1-146" fmla="*/ 0 h 1257301"/>
                <a:gd name="connsiteX2-147" fmla="*/ 2049349 w 2049349"/>
                <a:gd name="connsiteY2-148" fmla="*/ 635001 h 1257301"/>
                <a:gd name="connsiteX3-149" fmla="*/ 1739900 w 2049349"/>
                <a:gd name="connsiteY3-150" fmla="*/ 1257301 h 1257301"/>
                <a:gd name="connsiteX4-151" fmla="*/ 0 w 2049349"/>
                <a:gd name="connsiteY4-152" fmla="*/ 1257301 h 1257301"/>
                <a:gd name="connsiteX5-153" fmla="*/ 0 w 2049349"/>
                <a:gd name="connsiteY5-154" fmla="*/ 0 h 1257301"/>
                <a:gd name="connsiteX0-155" fmla="*/ 0 w 2049349"/>
                <a:gd name="connsiteY0-156" fmla="*/ 0 h 1257301"/>
                <a:gd name="connsiteX1-157" fmla="*/ 1739900 w 2049349"/>
                <a:gd name="connsiteY1-158" fmla="*/ 0 h 1257301"/>
                <a:gd name="connsiteX2-159" fmla="*/ 2049349 w 2049349"/>
                <a:gd name="connsiteY2-160" fmla="*/ 635001 h 1257301"/>
                <a:gd name="connsiteX3-161" fmla="*/ 1739900 w 2049349"/>
                <a:gd name="connsiteY3-162" fmla="*/ 1257301 h 1257301"/>
                <a:gd name="connsiteX4-163" fmla="*/ 0 w 2049349"/>
                <a:gd name="connsiteY4-164" fmla="*/ 1257301 h 1257301"/>
                <a:gd name="connsiteX5-165" fmla="*/ 0 w 2049349"/>
                <a:gd name="connsiteY5-166" fmla="*/ 0 h 1257301"/>
                <a:gd name="connsiteX0-167" fmla="*/ 0 w 2049349"/>
                <a:gd name="connsiteY0-168" fmla="*/ 0 h 1257301"/>
                <a:gd name="connsiteX1-169" fmla="*/ 1739900 w 2049349"/>
                <a:gd name="connsiteY1-170" fmla="*/ 0 h 1257301"/>
                <a:gd name="connsiteX2-171" fmla="*/ 2049349 w 2049349"/>
                <a:gd name="connsiteY2-172" fmla="*/ 635001 h 1257301"/>
                <a:gd name="connsiteX3-173" fmla="*/ 1739900 w 2049349"/>
                <a:gd name="connsiteY3-174" fmla="*/ 1257301 h 1257301"/>
                <a:gd name="connsiteX4-175" fmla="*/ 0 w 2049349"/>
                <a:gd name="connsiteY4-176" fmla="*/ 1257301 h 1257301"/>
                <a:gd name="connsiteX5-177" fmla="*/ 0 w 2049349"/>
                <a:gd name="connsiteY5-178" fmla="*/ 0 h 12573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rgbClr val="FFFF00"/>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73" name="Round Same Side Corner Rectangle 1"/>
            <p:cNvSpPr/>
            <p:nvPr/>
          </p:nvSpPr>
          <p:spPr>
            <a:xfrm rot="16200000">
              <a:off x="2300491" y="4586771"/>
              <a:ext cx="1006937" cy="1891798"/>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1" fmla="*/ 330205 w 1257300"/>
                <a:gd name="connsiteY0-2" fmla="*/ 0 h 1416050"/>
                <a:gd name="connsiteX1-3" fmla="*/ 927095 w 1257300"/>
                <a:gd name="connsiteY1-4" fmla="*/ 0 h 1416050"/>
                <a:gd name="connsiteX2-5" fmla="*/ 1257300 w 1257300"/>
                <a:gd name="connsiteY2-6" fmla="*/ 330205 h 1416050"/>
                <a:gd name="connsiteX3-7" fmla="*/ 1257300 w 1257300"/>
                <a:gd name="connsiteY3-8" fmla="*/ 1416050 h 1416050"/>
                <a:gd name="connsiteX4-9" fmla="*/ 1257300 w 1257300"/>
                <a:gd name="connsiteY4-10" fmla="*/ 1416050 h 1416050"/>
                <a:gd name="connsiteX5-11" fmla="*/ 590550 w 1257300"/>
                <a:gd name="connsiteY5-12" fmla="*/ 1416050 h 1416050"/>
                <a:gd name="connsiteX6-13" fmla="*/ 0 w 1257300"/>
                <a:gd name="connsiteY6-14" fmla="*/ 1416050 h 1416050"/>
                <a:gd name="connsiteX7-15" fmla="*/ 0 w 1257300"/>
                <a:gd name="connsiteY7-16" fmla="*/ 1416050 h 1416050"/>
                <a:gd name="connsiteX8-17" fmla="*/ 0 w 1257300"/>
                <a:gd name="connsiteY8-18" fmla="*/ 330205 h 1416050"/>
                <a:gd name="connsiteX9" fmla="*/ 330205 w 1257300"/>
                <a:gd name="connsiteY9" fmla="*/ 0 h 1416050"/>
                <a:gd name="connsiteX0-19" fmla="*/ 330205 w 1257300"/>
                <a:gd name="connsiteY0-20" fmla="*/ 0 h 2038350"/>
                <a:gd name="connsiteX1-21" fmla="*/ 927095 w 1257300"/>
                <a:gd name="connsiteY1-22" fmla="*/ 0 h 2038350"/>
                <a:gd name="connsiteX2-23" fmla="*/ 1257300 w 1257300"/>
                <a:gd name="connsiteY2-24" fmla="*/ 330205 h 2038350"/>
                <a:gd name="connsiteX3-25" fmla="*/ 1257300 w 1257300"/>
                <a:gd name="connsiteY3-26" fmla="*/ 1416050 h 2038350"/>
                <a:gd name="connsiteX4-27" fmla="*/ 1257300 w 1257300"/>
                <a:gd name="connsiteY4-28" fmla="*/ 1416050 h 2038350"/>
                <a:gd name="connsiteX5-29" fmla="*/ 628650 w 1257300"/>
                <a:gd name="connsiteY5-30" fmla="*/ 2038350 h 2038350"/>
                <a:gd name="connsiteX6-31" fmla="*/ 0 w 1257300"/>
                <a:gd name="connsiteY6-32" fmla="*/ 1416050 h 2038350"/>
                <a:gd name="connsiteX7-33" fmla="*/ 0 w 1257300"/>
                <a:gd name="connsiteY7-34" fmla="*/ 1416050 h 2038350"/>
                <a:gd name="connsiteX8-35" fmla="*/ 0 w 1257300"/>
                <a:gd name="connsiteY8-36" fmla="*/ 330205 h 2038350"/>
                <a:gd name="connsiteX9-37" fmla="*/ 330205 w 1257300"/>
                <a:gd name="connsiteY9-38" fmla="*/ 0 h 20383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rgbClr val="FFC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74" name="Isosceles Triangle 73"/>
            <p:cNvSpPr/>
            <p:nvPr/>
          </p:nvSpPr>
          <p:spPr>
            <a:xfrm rot="5400000">
              <a:off x="3403928" y="5548668"/>
              <a:ext cx="424070" cy="267784"/>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75" name="TextBox 44"/>
            <p:cNvSpPr txBox="1">
              <a:spLocks noChangeArrowheads="1"/>
            </p:cNvSpPr>
            <p:nvPr/>
          </p:nvSpPr>
          <p:spPr bwMode="auto">
            <a:xfrm>
              <a:off x="2400985" y="5308221"/>
              <a:ext cx="866774" cy="521970"/>
            </a:xfrm>
            <a:prstGeom prst="rect">
              <a:avLst/>
            </a:prstGeom>
            <a:noFill/>
            <a:ln w="9525">
              <a:noFill/>
              <a:miter lim="800000"/>
            </a:ln>
          </p:spPr>
          <p:txBody>
            <a:bodyPr wrap="square" anchor="ctr">
              <a:spAutoFit/>
            </a:bodyPr>
            <a:lstStyle/>
            <a:p>
              <a:r>
                <a:rPr lang="en-US" sz="2800" b="1" dirty="0" smtClean="0">
                  <a:solidFill>
                    <a:srgbClr val="002060"/>
                  </a:solidFill>
                  <a:latin typeface="Arial" panose="020B0604020202020204" pitchFamily="34" charset="0"/>
                </a:rPr>
                <a:t>0</a:t>
              </a:r>
              <a:r>
                <a:rPr lang="vi-VN" altLang="en-US" sz="2800" b="1" dirty="0" smtClean="0">
                  <a:solidFill>
                    <a:srgbClr val="002060"/>
                  </a:solidFill>
                  <a:latin typeface="Arial" panose="020B0604020202020204" pitchFamily="34" charset="0"/>
                </a:rPr>
                <a:t>3</a:t>
              </a:r>
            </a:p>
          </p:txBody>
        </p:sp>
        <p:sp>
          <p:nvSpPr>
            <p:cNvPr id="76" name="Rectangle 48"/>
            <p:cNvSpPr>
              <a:spLocks noChangeArrowheads="1"/>
            </p:cNvSpPr>
            <p:nvPr/>
          </p:nvSpPr>
          <p:spPr bwMode="auto">
            <a:xfrm>
              <a:off x="3028253" y="4876707"/>
              <a:ext cx="5844886" cy="1384995"/>
            </a:xfrm>
            <a:prstGeom prst="rect">
              <a:avLst/>
            </a:prstGeom>
            <a:noFill/>
            <a:ln w="9525">
              <a:noFill/>
              <a:miter lim="800000"/>
            </a:ln>
          </p:spPr>
          <p:txBody>
            <a:bodyPr wrap="square" anchor="ctr">
              <a:spAutoFit/>
            </a:bodyPr>
            <a:lstStyle/>
            <a:p>
              <a:pPr algn="ctr"/>
              <a:r>
                <a:rPr lang="vi-VN" sz="2800" b="1" i="1" dirty="0">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2800" b="1"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grpSp>
      <p:grpSp>
        <p:nvGrpSpPr>
          <p:cNvPr id="77" name="Group 76"/>
          <p:cNvGrpSpPr/>
          <p:nvPr/>
        </p:nvGrpSpPr>
        <p:grpSpPr>
          <a:xfrm>
            <a:off x="-2385219" y="988624"/>
            <a:ext cx="4770438" cy="4824413"/>
            <a:chOff x="-2222500" y="1600200"/>
            <a:chExt cx="4770438" cy="4824413"/>
          </a:xfrm>
        </p:grpSpPr>
        <p:sp>
          <p:nvSpPr>
            <p:cNvPr id="78" name="AutoShape 41"/>
            <p:cNvSpPr>
              <a:spLocks noChangeArrowheads="1"/>
            </p:cNvSpPr>
            <p:nvPr/>
          </p:nvSpPr>
          <p:spPr bwMode="ltGray">
            <a:xfrm rot="5400000">
              <a:off x="-2249488" y="1627188"/>
              <a:ext cx="4824413" cy="4770438"/>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2"/>
                    <a:pt x="10800" y="322"/>
                  </a:cubicBezTo>
                  <a:cubicBezTo>
                    <a:pt x="16524" y="322"/>
                    <a:pt x="21189" y="4916"/>
                    <a:pt x="21276" y="10641"/>
                  </a:cubicBezTo>
                  <a:lnTo>
                    <a:pt x="21598" y="10636"/>
                  </a:lnTo>
                  <a:cubicBezTo>
                    <a:pt x="21509" y="4736"/>
                    <a:pt x="16700" y="0"/>
                    <a:pt x="10799" y="0"/>
                  </a:cubicBezTo>
                  <a:cubicBezTo>
                    <a:pt x="4899" y="0"/>
                    <a:pt x="90" y="4736"/>
                    <a:pt x="1" y="10636"/>
                  </a:cubicBezTo>
                  <a:close/>
                </a:path>
              </a:pathLst>
            </a:custGeom>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eaLnBrk="1" hangingPunct="1">
                <a:defRPr/>
              </a:pPr>
              <a:endParaRPr lang="en-US">
                <a:latin typeface="Arial" panose="020B0604020202020204" pitchFamily="34" charset="0"/>
              </a:endParaRPr>
            </a:p>
          </p:txBody>
        </p:sp>
        <p:sp>
          <p:nvSpPr>
            <p:cNvPr id="79" name="AutoShape 42"/>
            <p:cNvSpPr>
              <a:spLocks noChangeArrowheads="1"/>
            </p:cNvSpPr>
            <p:nvPr/>
          </p:nvSpPr>
          <p:spPr bwMode="ltGray">
            <a:xfrm rot="5400000" flipH="1">
              <a:off x="-1843883" y="2062956"/>
              <a:ext cx="4032251"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4"/>
                    <a:pt x="10856" y="10769"/>
                    <a:pt x="10856" y="10800"/>
                  </a:cubicBezTo>
                  <a:lnTo>
                    <a:pt x="21600" y="10800"/>
                  </a:lnTo>
                  <a:cubicBezTo>
                    <a:pt x="21600" y="4835"/>
                    <a:pt x="16764" y="0"/>
                    <a:pt x="10800" y="0"/>
                  </a:cubicBezTo>
                  <a:cubicBezTo>
                    <a:pt x="4835" y="0"/>
                    <a:pt x="0" y="4835"/>
                    <a:pt x="0" y="10799"/>
                  </a:cubicBezTo>
                  <a:close/>
                </a:path>
              </a:pathLst>
            </a:custGeom>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eaLnBrk="1" hangingPunct="1">
                <a:defRPr/>
              </a:pPr>
              <a:endParaRPr lang="en-US">
                <a:latin typeface="Arial" panose="020B0604020202020204" pitchFamily="34" charset="0"/>
              </a:endParaRPr>
            </a:p>
          </p:txBody>
        </p:sp>
        <p:sp>
          <p:nvSpPr>
            <p:cNvPr id="80" name="AutoShape 42"/>
            <p:cNvSpPr>
              <a:spLocks noChangeArrowheads="1"/>
            </p:cNvSpPr>
            <p:nvPr/>
          </p:nvSpPr>
          <p:spPr bwMode="ltGray">
            <a:xfrm rot="5400000" flipH="1">
              <a:off x="-1602907" y="2255488"/>
              <a:ext cx="3506669" cy="3501256"/>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4"/>
                    <a:pt x="10856" y="10769"/>
                    <a:pt x="10856" y="10800"/>
                  </a:cubicBezTo>
                  <a:lnTo>
                    <a:pt x="21600" y="10800"/>
                  </a:lnTo>
                  <a:cubicBezTo>
                    <a:pt x="21600" y="4835"/>
                    <a:pt x="16764" y="0"/>
                    <a:pt x="10800" y="0"/>
                  </a:cubicBezTo>
                  <a:cubicBezTo>
                    <a:pt x="4835" y="0"/>
                    <a:pt x="0" y="4835"/>
                    <a:pt x="0" y="10799"/>
                  </a:cubicBezTo>
                  <a:close/>
                </a:path>
              </a:pathLst>
            </a:custGeom>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eaLnBrk="1" hangingPunct="1">
                <a:defRPr/>
              </a:pPr>
              <a:endParaRPr lang="en-US">
                <a:latin typeface="Arial" panose="020B0604020202020204" pitchFamily="34" charset="0"/>
              </a:endParaRPr>
            </a:p>
          </p:txBody>
        </p:sp>
      </p:grpSp>
      <p:sp>
        <p:nvSpPr>
          <p:cNvPr id="5" name="TextBox 4"/>
          <p:cNvSpPr txBox="1"/>
          <p:nvPr/>
        </p:nvSpPr>
        <p:spPr>
          <a:xfrm>
            <a:off x="153305" y="2160518"/>
            <a:ext cx="1651793" cy="2246769"/>
          </a:xfrm>
          <a:prstGeom prst="rect">
            <a:avLst/>
          </a:prstGeom>
          <a:noFill/>
        </p:spPr>
        <p:txBody>
          <a:bodyPr wrap="square" rtlCol="0">
            <a:spAutoFit/>
          </a:bodyPr>
          <a:lstStyle/>
          <a:p>
            <a:r>
              <a:rPr lang="vi-VN" altLang="en-US" sz="2800" b="1" dirty="0">
                <a:latin typeface="Times New Roman" panose="02020603050405020304" pitchFamily="18" charset="0"/>
                <a:cs typeface="Times New Roman" panose="02020603050405020304" pitchFamily="18" charset="0"/>
              </a:rPr>
              <a:t>CÁC BIỆN PHÁP THỰC HIỆN</a:t>
            </a:r>
          </a:p>
        </p:txBody>
      </p:sp>
      <p:grpSp>
        <p:nvGrpSpPr>
          <p:cNvPr id="81" name="Group 80"/>
          <p:cNvGrpSpPr/>
          <p:nvPr/>
        </p:nvGrpSpPr>
        <p:grpSpPr>
          <a:xfrm>
            <a:off x="2400985" y="2032975"/>
            <a:ext cx="6261735" cy="1396025"/>
            <a:chOff x="2794226" y="3309331"/>
            <a:chExt cx="6261735" cy="1396025"/>
          </a:xfrm>
        </p:grpSpPr>
        <p:sp>
          <p:nvSpPr>
            <p:cNvPr id="82" name="Rectangle 2"/>
            <p:cNvSpPr/>
            <p:nvPr/>
          </p:nvSpPr>
          <p:spPr>
            <a:xfrm>
              <a:off x="4203926" y="3309331"/>
              <a:ext cx="4852035" cy="1007110"/>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1" fmla="*/ 0 w 1739900"/>
                <a:gd name="connsiteY0-2" fmla="*/ 0 h 1257301"/>
                <a:gd name="connsiteX1-3" fmla="*/ 1739900 w 1739900"/>
                <a:gd name="connsiteY1-4" fmla="*/ 0 h 1257301"/>
                <a:gd name="connsiteX2-5" fmla="*/ 1733550 w 1739900"/>
                <a:gd name="connsiteY2-6" fmla="*/ 628651 h 1257301"/>
                <a:gd name="connsiteX3-7" fmla="*/ 1739900 w 1739900"/>
                <a:gd name="connsiteY3-8" fmla="*/ 1257301 h 1257301"/>
                <a:gd name="connsiteX4-9" fmla="*/ 0 w 1739900"/>
                <a:gd name="connsiteY4-10" fmla="*/ 1257301 h 1257301"/>
                <a:gd name="connsiteX5" fmla="*/ 0 w 1739900"/>
                <a:gd name="connsiteY5" fmla="*/ 0 h 1257301"/>
                <a:gd name="connsiteX0-11" fmla="*/ 0 w 1739900"/>
                <a:gd name="connsiteY0-12" fmla="*/ 0 h 1257301"/>
                <a:gd name="connsiteX1-13" fmla="*/ 1739900 w 1739900"/>
                <a:gd name="connsiteY1-14" fmla="*/ 0 h 1257301"/>
                <a:gd name="connsiteX2-15" fmla="*/ 1733550 w 1739900"/>
                <a:gd name="connsiteY2-16" fmla="*/ 628651 h 1257301"/>
                <a:gd name="connsiteX3-17" fmla="*/ 1739900 w 1739900"/>
                <a:gd name="connsiteY3-18" fmla="*/ 1257301 h 1257301"/>
                <a:gd name="connsiteX4-19" fmla="*/ 0 w 1739900"/>
                <a:gd name="connsiteY4-20" fmla="*/ 1257301 h 1257301"/>
                <a:gd name="connsiteX5-21" fmla="*/ 0 w 1739900"/>
                <a:gd name="connsiteY5-22" fmla="*/ 0 h 1257301"/>
                <a:gd name="connsiteX0-23" fmla="*/ 0 w 1739900"/>
                <a:gd name="connsiteY0-24" fmla="*/ 0 h 1257301"/>
                <a:gd name="connsiteX1-25" fmla="*/ 1739900 w 1739900"/>
                <a:gd name="connsiteY1-26" fmla="*/ 0 h 1257301"/>
                <a:gd name="connsiteX2-27" fmla="*/ 1733550 w 1739900"/>
                <a:gd name="connsiteY2-28" fmla="*/ 628651 h 1257301"/>
                <a:gd name="connsiteX3-29" fmla="*/ 1739900 w 1739900"/>
                <a:gd name="connsiteY3-30" fmla="*/ 1257301 h 1257301"/>
                <a:gd name="connsiteX4-31" fmla="*/ 0 w 1739900"/>
                <a:gd name="connsiteY4-32" fmla="*/ 1257301 h 1257301"/>
                <a:gd name="connsiteX5-33" fmla="*/ 0 w 1739900"/>
                <a:gd name="connsiteY5-34" fmla="*/ 0 h 1257301"/>
                <a:gd name="connsiteX0-35" fmla="*/ 0 w 2343162"/>
                <a:gd name="connsiteY0-36" fmla="*/ 0 h 1257301"/>
                <a:gd name="connsiteX1-37" fmla="*/ 1739900 w 2343162"/>
                <a:gd name="connsiteY1-38" fmla="*/ 0 h 1257301"/>
                <a:gd name="connsiteX2-39" fmla="*/ 2343150 w 2343162"/>
                <a:gd name="connsiteY2-40" fmla="*/ 622301 h 1257301"/>
                <a:gd name="connsiteX3-41" fmla="*/ 1739900 w 2343162"/>
                <a:gd name="connsiteY3-42" fmla="*/ 1257301 h 1257301"/>
                <a:gd name="connsiteX4-43" fmla="*/ 0 w 2343162"/>
                <a:gd name="connsiteY4-44" fmla="*/ 1257301 h 1257301"/>
                <a:gd name="connsiteX5-45" fmla="*/ 0 w 2343162"/>
                <a:gd name="connsiteY5-46" fmla="*/ 0 h 1257301"/>
                <a:gd name="connsiteX0-47" fmla="*/ 0 w 2343155"/>
                <a:gd name="connsiteY0-48" fmla="*/ 0 h 1257301"/>
                <a:gd name="connsiteX1-49" fmla="*/ 1739900 w 2343155"/>
                <a:gd name="connsiteY1-50" fmla="*/ 0 h 1257301"/>
                <a:gd name="connsiteX2-51" fmla="*/ 2343150 w 2343155"/>
                <a:gd name="connsiteY2-52" fmla="*/ 622301 h 1257301"/>
                <a:gd name="connsiteX3-53" fmla="*/ 1739900 w 2343155"/>
                <a:gd name="connsiteY3-54" fmla="*/ 1257301 h 1257301"/>
                <a:gd name="connsiteX4-55" fmla="*/ 0 w 2343155"/>
                <a:gd name="connsiteY4-56" fmla="*/ 1257301 h 1257301"/>
                <a:gd name="connsiteX5-57" fmla="*/ 0 w 2343155"/>
                <a:gd name="connsiteY5-58" fmla="*/ 0 h 1257301"/>
                <a:gd name="connsiteX0-59" fmla="*/ 0 w 2343155"/>
                <a:gd name="connsiteY0-60" fmla="*/ 0 h 1257301"/>
                <a:gd name="connsiteX1-61" fmla="*/ 1739900 w 2343155"/>
                <a:gd name="connsiteY1-62" fmla="*/ 0 h 1257301"/>
                <a:gd name="connsiteX2-63" fmla="*/ 2343150 w 2343155"/>
                <a:gd name="connsiteY2-64" fmla="*/ 622301 h 1257301"/>
                <a:gd name="connsiteX3-65" fmla="*/ 1739900 w 2343155"/>
                <a:gd name="connsiteY3-66" fmla="*/ 1257301 h 1257301"/>
                <a:gd name="connsiteX4-67" fmla="*/ 0 w 2343155"/>
                <a:gd name="connsiteY4-68" fmla="*/ 1257301 h 1257301"/>
                <a:gd name="connsiteX5-69" fmla="*/ 0 w 2343155"/>
                <a:gd name="connsiteY5-70" fmla="*/ 0 h 1257301"/>
                <a:gd name="connsiteX0-71" fmla="*/ 0 w 2343150"/>
                <a:gd name="connsiteY0-72" fmla="*/ 0 h 1257301"/>
                <a:gd name="connsiteX1-73" fmla="*/ 1739900 w 2343150"/>
                <a:gd name="connsiteY1-74" fmla="*/ 0 h 1257301"/>
                <a:gd name="connsiteX2-75" fmla="*/ 2343150 w 2343150"/>
                <a:gd name="connsiteY2-76" fmla="*/ 622301 h 1257301"/>
                <a:gd name="connsiteX3-77" fmla="*/ 1739900 w 2343150"/>
                <a:gd name="connsiteY3-78" fmla="*/ 1257301 h 1257301"/>
                <a:gd name="connsiteX4-79" fmla="*/ 0 w 2343150"/>
                <a:gd name="connsiteY4-80" fmla="*/ 1257301 h 1257301"/>
                <a:gd name="connsiteX5-81" fmla="*/ 0 w 2343150"/>
                <a:gd name="connsiteY5-82" fmla="*/ 0 h 1257301"/>
                <a:gd name="connsiteX0-83" fmla="*/ 0 w 2362200"/>
                <a:gd name="connsiteY0-84" fmla="*/ 0 h 1257301"/>
                <a:gd name="connsiteX1-85" fmla="*/ 1739900 w 2362200"/>
                <a:gd name="connsiteY1-86" fmla="*/ 0 h 1257301"/>
                <a:gd name="connsiteX2-87" fmla="*/ 2362200 w 2362200"/>
                <a:gd name="connsiteY2-88" fmla="*/ 635001 h 1257301"/>
                <a:gd name="connsiteX3-89" fmla="*/ 1739900 w 2362200"/>
                <a:gd name="connsiteY3-90" fmla="*/ 1257301 h 1257301"/>
                <a:gd name="connsiteX4-91" fmla="*/ 0 w 2362200"/>
                <a:gd name="connsiteY4-92" fmla="*/ 1257301 h 1257301"/>
                <a:gd name="connsiteX5-93" fmla="*/ 0 w 2362200"/>
                <a:gd name="connsiteY5-94" fmla="*/ 0 h 1257301"/>
                <a:gd name="connsiteX0-95" fmla="*/ 0 w 2362200"/>
                <a:gd name="connsiteY0-96" fmla="*/ 0 h 1257301"/>
                <a:gd name="connsiteX1-97" fmla="*/ 1739900 w 2362200"/>
                <a:gd name="connsiteY1-98" fmla="*/ 0 h 1257301"/>
                <a:gd name="connsiteX2-99" fmla="*/ 2362200 w 2362200"/>
                <a:gd name="connsiteY2-100" fmla="*/ 635001 h 1257301"/>
                <a:gd name="connsiteX3-101" fmla="*/ 1739900 w 2362200"/>
                <a:gd name="connsiteY3-102" fmla="*/ 1257301 h 1257301"/>
                <a:gd name="connsiteX4-103" fmla="*/ 0 w 2362200"/>
                <a:gd name="connsiteY4-104" fmla="*/ 1257301 h 1257301"/>
                <a:gd name="connsiteX5-105" fmla="*/ 0 w 2362200"/>
                <a:gd name="connsiteY5-106" fmla="*/ 0 h 1257301"/>
                <a:gd name="connsiteX0-107" fmla="*/ 0 w 2362200"/>
                <a:gd name="connsiteY0-108" fmla="*/ 0 h 1257301"/>
                <a:gd name="connsiteX1-109" fmla="*/ 1739900 w 2362200"/>
                <a:gd name="connsiteY1-110" fmla="*/ 0 h 1257301"/>
                <a:gd name="connsiteX2-111" fmla="*/ 2362200 w 2362200"/>
                <a:gd name="connsiteY2-112" fmla="*/ 635001 h 1257301"/>
                <a:gd name="connsiteX3-113" fmla="*/ 1739900 w 2362200"/>
                <a:gd name="connsiteY3-114" fmla="*/ 1257301 h 1257301"/>
                <a:gd name="connsiteX4-115" fmla="*/ 0 w 2362200"/>
                <a:gd name="connsiteY4-116" fmla="*/ 1257301 h 1257301"/>
                <a:gd name="connsiteX5-117" fmla="*/ 0 w 2362200"/>
                <a:gd name="connsiteY5-118" fmla="*/ 0 h 1257301"/>
                <a:gd name="connsiteX0-119" fmla="*/ 0 w 2049349"/>
                <a:gd name="connsiteY0-120" fmla="*/ 0 h 1257301"/>
                <a:gd name="connsiteX1-121" fmla="*/ 1739900 w 2049349"/>
                <a:gd name="connsiteY1-122" fmla="*/ 0 h 1257301"/>
                <a:gd name="connsiteX2-123" fmla="*/ 2049349 w 2049349"/>
                <a:gd name="connsiteY2-124" fmla="*/ 635001 h 1257301"/>
                <a:gd name="connsiteX3-125" fmla="*/ 1739900 w 2049349"/>
                <a:gd name="connsiteY3-126" fmla="*/ 1257301 h 1257301"/>
                <a:gd name="connsiteX4-127" fmla="*/ 0 w 2049349"/>
                <a:gd name="connsiteY4-128" fmla="*/ 1257301 h 1257301"/>
                <a:gd name="connsiteX5-129" fmla="*/ 0 w 2049349"/>
                <a:gd name="connsiteY5-130" fmla="*/ 0 h 1257301"/>
                <a:gd name="connsiteX0-131" fmla="*/ 0 w 2049349"/>
                <a:gd name="connsiteY0-132" fmla="*/ 0 h 1257301"/>
                <a:gd name="connsiteX1-133" fmla="*/ 1739900 w 2049349"/>
                <a:gd name="connsiteY1-134" fmla="*/ 0 h 1257301"/>
                <a:gd name="connsiteX2-135" fmla="*/ 2049349 w 2049349"/>
                <a:gd name="connsiteY2-136" fmla="*/ 635001 h 1257301"/>
                <a:gd name="connsiteX3-137" fmla="*/ 1739900 w 2049349"/>
                <a:gd name="connsiteY3-138" fmla="*/ 1257301 h 1257301"/>
                <a:gd name="connsiteX4-139" fmla="*/ 0 w 2049349"/>
                <a:gd name="connsiteY4-140" fmla="*/ 1257301 h 1257301"/>
                <a:gd name="connsiteX5-141" fmla="*/ 0 w 2049349"/>
                <a:gd name="connsiteY5-142" fmla="*/ 0 h 1257301"/>
                <a:gd name="connsiteX0-143" fmla="*/ 0 w 2049349"/>
                <a:gd name="connsiteY0-144" fmla="*/ 0 h 1257301"/>
                <a:gd name="connsiteX1-145" fmla="*/ 1739900 w 2049349"/>
                <a:gd name="connsiteY1-146" fmla="*/ 0 h 1257301"/>
                <a:gd name="connsiteX2-147" fmla="*/ 2049349 w 2049349"/>
                <a:gd name="connsiteY2-148" fmla="*/ 635001 h 1257301"/>
                <a:gd name="connsiteX3-149" fmla="*/ 1739900 w 2049349"/>
                <a:gd name="connsiteY3-150" fmla="*/ 1257301 h 1257301"/>
                <a:gd name="connsiteX4-151" fmla="*/ 0 w 2049349"/>
                <a:gd name="connsiteY4-152" fmla="*/ 1257301 h 1257301"/>
                <a:gd name="connsiteX5-153" fmla="*/ 0 w 2049349"/>
                <a:gd name="connsiteY5-154" fmla="*/ 0 h 1257301"/>
                <a:gd name="connsiteX0-155" fmla="*/ 0 w 2049349"/>
                <a:gd name="connsiteY0-156" fmla="*/ 0 h 1257301"/>
                <a:gd name="connsiteX1-157" fmla="*/ 1739900 w 2049349"/>
                <a:gd name="connsiteY1-158" fmla="*/ 0 h 1257301"/>
                <a:gd name="connsiteX2-159" fmla="*/ 2049349 w 2049349"/>
                <a:gd name="connsiteY2-160" fmla="*/ 635001 h 1257301"/>
                <a:gd name="connsiteX3-161" fmla="*/ 1739900 w 2049349"/>
                <a:gd name="connsiteY3-162" fmla="*/ 1257301 h 1257301"/>
                <a:gd name="connsiteX4-163" fmla="*/ 0 w 2049349"/>
                <a:gd name="connsiteY4-164" fmla="*/ 1257301 h 1257301"/>
                <a:gd name="connsiteX5-165" fmla="*/ 0 w 2049349"/>
                <a:gd name="connsiteY5-166" fmla="*/ 0 h 1257301"/>
                <a:gd name="connsiteX0-167" fmla="*/ 0 w 2049349"/>
                <a:gd name="connsiteY0-168" fmla="*/ 0 h 1257301"/>
                <a:gd name="connsiteX1-169" fmla="*/ 1739900 w 2049349"/>
                <a:gd name="connsiteY1-170" fmla="*/ 0 h 1257301"/>
                <a:gd name="connsiteX2-171" fmla="*/ 2049349 w 2049349"/>
                <a:gd name="connsiteY2-172" fmla="*/ 635001 h 1257301"/>
                <a:gd name="connsiteX3-173" fmla="*/ 1739900 w 2049349"/>
                <a:gd name="connsiteY3-174" fmla="*/ 1257301 h 1257301"/>
                <a:gd name="connsiteX4-175" fmla="*/ 0 w 2049349"/>
                <a:gd name="connsiteY4-176" fmla="*/ 1257301 h 1257301"/>
                <a:gd name="connsiteX5-177" fmla="*/ 0 w 2049349"/>
                <a:gd name="connsiteY5-178" fmla="*/ 0 h 12573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accent2">
                <a:lumMod val="40000"/>
                <a:lumOff val="60000"/>
              </a:schemeClr>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83" name="Round Same Side Corner Rectangle 1"/>
            <p:cNvSpPr/>
            <p:nvPr/>
          </p:nvSpPr>
          <p:spPr>
            <a:xfrm rot="16200000">
              <a:off x="3236656" y="2866902"/>
              <a:ext cx="1006937" cy="1891798"/>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1" fmla="*/ 330205 w 1257300"/>
                <a:gd name="connsiteY0-2" fmla="*/ 0 h 1416050"/>
                <a:gd name="connsiteX1-3" fmla="*/ 927095 w 1257300"/>
                <a:gd name="connsiteY1-4" fmla="*/ 0 h 1416050"/>
                <a:gd name="connsiteX2-5" fmla="*/ 1257300 w 1257300"/>
                <a:gd name="connsiteY2-6" fmla="*/ 330205 h 1416050"/>
                <a:gd name="connsiteX3-7" fmla="*/ 1257300 w 1257300"/>
                <a:gd name="connsiteY3-8" fmla="*/ 1416050 h 1416050"/>
                <a:gd name="connsiteX4-9" fmla="*/ 1257300 w 1257300"/>
                <a:gd name="connsiteY4-10" fmla="*/ 1416050 h 1416050"/>
                <a:gd name="connsiteX5-11" fmla="*/ 590550 w 1257300"/>
                <a:gd name="connsiteY5-12" fmla="*/ 1416050 h 1416050"/>
                <a:gd name="connsiteX6-13" fmla="*/ 0 w 1257300"/>
                <a:gd name="connsiteY6-14" fmla="*/ 1416050 h 1416050"/>
                <a:gd name="connsiteX7-15" fmla="*/ 0 w 1257300"/>
                <a:gd name="connsiteY7-16" fmla="*/ 1416050 h 1416050"/>
                <a:gd name="connsiteX8-17" fmla="*/ 0 w 1257300"/>
                <a:gd name="connsiteY8-18" fmla="*/ 330205 h 1416050"/>
                <a:gd name="connsiteX9" fmla="*/ 330205 w 1257300"/>
                <a:gd name="connsiteY9" fmla="*/ 0 h 1416050"/>
                <a:gd name="connsiteX0-19" fmla="*/ 330205 w 1257300"/>
                <a:gd name="connsiteY0-20" fmla="*/ 0 h 2038350"/>
                <a:gd name="connsiteX1-21" fmla="*/ 927095 w 1257300"/>
                <a:gd name="connsiteY1-22" fmla="*/ 0 h 2038350"/>
                <a:gd name="connsiteX2-23" fmla="*/ 1257300 w 1257300"/>
                <a:gd name="connsiteY2-24" fmla="*/ 330205 h 2038350"/>
                <a:gd name="connsiteX3-25" fmla="*/ 1257300 w 1257300"/>
                <a:gd name="connsiteY3-26" fmla="*/ 1416050 h 2038350"/>
                <a:gd name="connsiteX4-27" fmla="*/ 1257300 w 1257300"/>
                <a:gd name="connsiteY4-28" fmla="*/ 1416050 h 2038350"/>
                <a:gd name="connsiteX5-29" fmla="*/ 628650 w 1257300"/>
                <a:gd name="connsiteY5-30" fmla="*/ 2038350 h 2038350"/>
                <a:gd name="connsiteX6-31" fmla="*/ 0 w 1257300"/>
                <a:gd name="connsiteY6-32" fmla="*/ 1416050 h 2038350"/>
                <a:gd name="connsiteX7-33" fmla="*/ 0 w 1257300"/>
                <a:gd name="connsiteY7-34" fmla="*/ 1416050 h 2038350"/>
                <a:gd name="connsiteX8-35" fmla="*/ 0 w 1257300"/>
                <a:gd name="connsiteY8-36" fmla="*/ 330205 h 2038350"/>
                <a:gd name="connsiteX9-37" fmla="*/ 330205 w 1257300"/>
                <a:gd name="connsiteY9-38" fmla="*/ 0 h 20383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84" name="Isosceles Triangle 83"/>
            <p:cNvSpPr/>
            <p:nvPr/>
          </p:nvSpPr>
          <p:spPr>
            <a:xfrm rot="5400000">
              <a:off x="4340093" y="3828799"/>
              <a:ext cx="424070" cy="267784"/>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85" name="TextBox 44"/>
            <p:cNvSpPr txBox="1">
              <a:spLocks noChangeArrowheads="1"/>
            </p:cNvSpPr>
            <p:nvPr/>
          </p:nvSpPr>
          <p:spPr bwMode="auto">
            <a:xfrm>
              <a:off x="3337150" y="3588352"/>
              <a:ext cx="866774" cy="521970"/>
            </a:xfrm>
            <a:prstGeom prst="rect">
              <a:avLst/>
            </a:prstGeom>
            <a:noFill/>
            <a:ln w="9525">
              <a:noFill/>
              <a:miter lim="800000"/>
            </a:ln>
          </p:spPr>
          <p:txBody>
            <a:bodyPr wrap="square" anchor="ctr">
              <a:spAutoFit/>
            </a:bodyPr>
            <a:lstStyle/>
            <a:p>
              <a:r>
                <a:rPr lang="en-US" sz="2800" b="1" dirty="0">
                  <a:solidFill>
                    <a:srgbClr val="002060"/>
                  </a:solidFill>
                  <a:latin typeface="Arial" panose="020B0604020202020204" pitchFamily="34" charset="0"/>
                </a:rPr>
                <a:t>0</a:t>
              </a:r>
              <a:r>
                <a:rPr lang="vi-VN" altLang="en-US" sz="2800" b="1" dirty="0">
                  <a:solidFill>
                    <a:srgbClr val="002060"/>
                  </a:solidFill>
                  <a:latin typeface="Arial" panose="020B0604020202020204" pitchFamily="34" charset="0"/>
                </a:rPr>
                <a:t>2</a:t>
              </a:r>
            </a:p>
          </p:txBody>
        </p:sp>
        <p:sp>
          <p:nvSpPr>
            <p:cNvPr id="86" name="Rectangle 48"/>
            <p:cNvSpPr>
              <a:spLocks noChangeArrowheads="1"/>
            </p:cNvSpPr>
            <p:nvPr/>
          </p:nvSpPr>
          <p:spPr bwMode="auto">
            <a:xfrm>
              <a:off x="4513097" y="3320361"/>
              <a:ext cx="4053840" cy="1384995"/>
            </a:xfrm>
            <a:prstGeom prst="rect">
              <a:avLst/>
            </a:prstGeom>
            <a:noFill/>
            <a:ln w="9525">
              <a:noFill/>
              <a:miter lim="800000"/>
            </a:ln>
          </p:spPr>
          <p:txBody>
            <a:bodyPr wrap="square" anchor="ctr">
              <a:spAutoFit/>
            </a:bodyPr>
            <a:lstStyle/>
            <a:p>
              <a:r>
                <a:rPr lang="en-US" sz="2800" b="1" i="1" dirty="0" err="1">
                  <a:latin typeface="Times New Roman" pitchFamily="18" charset="0"/>
                  <a:cs typeface="Times New Roman" pitchFamily="18" charset="0"/>
                </a:rPr>
                <a:t>Giúp</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học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sinh</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phát</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âm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đúng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để</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đọc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đúng</a:t>
              </a:r>
              <a:r>
                <a:rPr lang="en-US" sz="2800" b="1" i="1" dirty="0">
                  <a:latin typeface="Times New Roman" pitchFamily="18" charset="0"/>
                  <a:cs typeface="Times New Roman" pitchFamily="18" charset="0"/>
                </a:rPr>
                <a:t>.</a:t>
              </a:r>
            </a:p>
            <a:p>
              <a:r>
                <a:rPr lang="vi-VN" altLang="en-US" sz="2800" b="1" dirty="0" smtClean="0">
                  <a:solidFill>
                    <a:srgbClr val="002060"/>
                  </a:solidFill>
                  <a:latin typeface="Arial" panose="020B0604020202020204" pitchFamily="34" charset="0"/>
                  <a:cs typeface="Arial" panose="020B0604020202020204" pitchFamily="34" charset="0"/>
                </a:rPr>
                <a:t>.</a:t>
              </a:r>
              <a:endParaRPr lang="vi-VN" altLang="en-US" sz="2800" b="1" dirty="0">
                <a:solidFill>
                  <a:srgbClr val="002060"/>
                </a:solidFill>
                <a:latin typeface="Arial" panose="020B0604020202020204" pitchFamily="34" charset="0"/>
                <a:cs typeface="Arial" panose="020B0604020202020204" pitchFamily="34" charset="0"/>
              </a:endParaRPr>
            </a:p>
          </p:txBody>
        </p:sp>
      </p:grpSp>
      <p:grpSp>
        <p:nvGrpSpPr>
          <p:cNvPr id="31" name="Group 30"/>
          <p:cNvGrpSpPr/>
          <p:nvPr/>
        </p:nvGrpSpPr>
        <p:grpSpPr>
          <a:xfrm>
            <a:off x="2363009" y="5181600"/>
            <a:ext cx="6439130" cy="1039495"/>
            <a:chOff x="2887459" y="1627578"/>
            <a:chExt cx="6439130" cy="1039495"/>
          </a:xfrm>
        </p:grpSpPr>
        <p:sp>
          <p:nvSpPr>
            <p:cNvPr id="32" name="Rectangle 2"/>
            <p:cNvSpPr/>
            <p:nvPr/>
          </p:nvSpPr>
          <p:spPr>
            <a:xfrm>
              <a:off x="3981072" y="1627578"/>
              <a:ext cx="5130657" cy="1039495"/>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1" fmla="*/ 0 w 1739900"/>
                <a:gd name="connsiteY0-2" fmla="*/ 0 h 1257301"/>
                <a:gd name="connsiteX1-3" fmla="*/ 1739900 w 1739900"/>
                <a:gd name="connsiteY1-4" fmla="*/ 0 h 1257301"/>
                <a:gd name="connsiteX2-5" fmla="*/ 1733550 w 1739900"/>
                <a:gd name="connsiteY2-6" fmla="*/ 628651 h 1257301"/>
                <a:gd name="connsiteX3-7" fmla="*/ 1739900 w 1739900"/>
                <a:gd name="connsiteY3-8" fmla="*/ 1257301 h 1257301"/>
                <a:gd name="connsiteX4-9" fmla="*/ 0 w 1739900"/>
                <a:gd name="connsiteY4-10" fmla="*/ 1257301 h 1257301"/>
                <a:gd name="connsiteX5" fmla="*/ 0 w 1739900"/>
                <a:gd name="connsiteY5" fmla="*/ 0 h 1257301"/>
                <a:gd name="connsiteX0-11" fmla="*/ 0 w 1739900"/>
                <a:gd name="connsiteY0-12" fmla="*/ 0 h 1257301"/>
                <a:gd name="connsiteX1-13" fmla="*/ 1739900 w 1739900"/>
                <a:gd name="connsiteY1-14" fmla="*/ 0 h 1257301"/>
                <a:gd name="connsiteX2-15" fmla="*/ 1733550 w 1739900"/>
                <a:gd name="connsiteY2-16" fmla="*/ 628651 h 1257301"/>
                <a:gd name="connsiteX3-17" fmla="*/ 1739900 w 1739900"/>
                <a:gd name="connsiteY3-18" fmla="*/ 1257301 h 1257301"/>
                <a:gd name="connsiteX4-19" fmla="*/ 0 w 1739900"/>
                <a:gd name="connsiteY4-20" fmla="*/ 1257301 h 1257301"/>
                <a:gd name="connsiteX5-21" fmla="*/ 0 w 1739900"/>
                <a:gd name="connsiteY5-22" fmla="*/ 0 h 1257301"/>
                <a:gd name="connsiteX0-23" fmla="*/ 0 w 1739900"/>
                <a:gd name="connsiteY0-24" fmla="*/ 0 h 1257301"/>
                <a:gd name="connsiteX1-25" fmla="*/ 1739900 w 1739900"/>
                <a:gd name="connsiteY1-26" fmla="*/ 0 h 1257301"/>
                <a:gd name="connsiteX2-27" fmla="*/ 1733550 w 1739900"/>
                <a:gd name="connsiteY2-28" fmla="*/ 628651 h 1257301"/>
                <a:gd name="connsiteX3-29" fmla="*/ 1739900 w 1739900"/>
                <a:gd name="connsiteY3-30" fmla="*/ 1257301 h 1257301"/>
                <a:gd name="connsiteX4-31" fmla="*/ 0 w 1739900"/>
                <a:gd name="connsiteY4-32" fmla="*/ 1257301 h 1257301"/>
                <a:gd name="connsiteX5-33" fmla="*/ 0 w 1739900"/>
                <a:gd name="connsiteY5-34" fmla="*/ 0 h 1257301"/>
                <a:gd name="connsiteX0-35" fmla="*/ 0 w 2343162"/>
                <a:gd name="connsiteY0-36" fmla="*/ 0 h 1257301"/>
                <a:gd name="connsiteX1-37" fmla="*/ 1739900 w 2343162"/>
                <a:gd name="connsiteY1-38" fmla="*/ 0 h 1257301"/>
                <a:gd name="connsiteX2-39" fmla="*/ 2343150 w 2343162"/>
                <a:gd name="connsiteY2-40" fmla="*/ 622301 h 1257301"/>
                <a:gd name="connsiteX3-41" fmla="*/ 1739900 w 2343162"/>
                <a:gd name="connsiteY3-42" fmla="*/ 1257301 h 1257301"/>
                <a:gd name="connsiteX4-43" fmla="*/ 0 w 2343162"/>
                <a:gd name="connsiteY4-44" fmla="*/ 1257301 h 1257301"/>
                <a:gd name="connsiteX5-45" fmla="*/ 0 w 2343162"/>
                <a:gd name="connsiteY5-46" fmla="*/ 0 h 1257301"/>
                <a:gd name="connsiteX0-47" fmla="*/ 0 w 2343155"/>
                <a:gd name="connsiteY0-48" fmla="*/ 0 h 1257301"/>
                <a:gd name="connsiteX1-49" fmla="*/ 1739900 w 2343155"/>
                <a:gd name="connsiteY1-50" fmla="*/ 0 h 1257301"/>
                <a:gd name="connsiteX2-51" fmla="*/ 2343150 w 2343155"/>
                <a:gd name="connsiteY2-52" fmla="*/ 622301 h 1257301"/>
                <a:gd name="connsiteX3-53" fmla="*/ 1739900 w 2343155"/>
                <a:gd name="connsiteY3-54" fmla="*/ 1257301 h 1257301"/>
                <a:gd name="connsiteX4-55" fmla="*/ 0 w 2343155"/>
                <a:gd name="connsiteY4-56" fmla="*/ 1257301 h 1257301"/>
                <a:gd name="connsiteX5-57" fmla="*/ 0 w 2343155"/>
                <a:gd name="connsiteY5-58" fmla="*/ 0 h 1257301"/>
                <a:gd name="connsiteX0-59" fmla="*/ 0 w 2343155"/>
                <a:gd name="connsiteY0-60" fmla="*/ 0 h 1257301"/>
                <a:gd name="connsiteX1-61" fmla="*/ 1739900 w 2343155"/>
                <a:gd name="connsiteY1-62" fmla="*/ 0 h 1257301"/>
                <a:gd name="connsiteX2-63" fmla="*/ 2343150 w 2343155"/>
                <a:gd name="connsiteY2-64" fmla="*/ 622301 h 1257301"/>
                <a:gd name="connsiteX3-65" fmla="*/ 1739900 w 2343155"/>
                <a:gd name="connsiteY3-66" fmla="*/ 1257301 h 1257301"/>
                <a:gd name="connsiteX4-67" fmla="*/ 0 w 2343155"/>
                <a:gd name="connsiteY4-68" fmla="*/ 1257301 h 1257301"/>
                <a:gd name="connsiteX5-69" fmla="*/ 0 w 2343155"/>
                <a:gd name="connsiteY5-70" fmla="*/ 0 h 1257301"/>
                <a:gd name="connsiteX0-71" fmla="*/ 0 w 2343150"/>
                <a:gd name="connsiteY0-72" fmla="*/ 0 h 1257301"/>
                <a:gd name="connsiteX1-73" fmla="*/ 1739900 w 2343150"/>
                <a:gd name="connsiteY1-74" fmla="*/ 0 h 1257301"/>
                <a:gd name="connsiteX2-75" fmla="*/ 2343150 w 2343150"/>
                <a:gd name="connsiteY2-76" fmla="*/ 622301 h 1257301"/>
                <a:gd name="connsiteX3-77" fmla="*/ 1739900 w 2343150"/>
                <a:gd name="connsiteY3-78" fmla="*/ 1257301 h 1257301"/>
                <a:gd name="connsiteX4-79" fmla="*/ 0 w 2343150"/>
                <a:gd name="connsiteY4-80" fmla="*/ 1257301 h 1257301"/>
                <a:gd name="connsiteX5-81" fmla="*/ 0 w 2343150"/>
                <a:gd name="connsiteY5-82" fmla="*/ 0 h 1257301"/>
                <a:gd name="connsiteX0-83" fmla="*/ 0 w 2362200"/>
                <a:gd name="connsiteY0-84" fmla="*/ 0 h 1257301"/>
                <a:gd name="connsiteX1-85" fmla="*/ 1739900 w 2362200"/>
                <a:gd name="connsiteY1-86" fmla="*/ 0 h 1257301"/>
                <a:gd name="connsiteX2-87" fmla="*/ 2362200 w 2362200"/>
                <a:gd name="connsiteY2-88" fmla="*/ 635001 h 1257301"/>
                <a:gd name="connsiteX3-89" fmla="*/ 1739900 w 2362200"/>
                <a:gd name="connsiteY3-90" fmla="*/ 1257301 h 1257301"/>
                <a:gd name="connsiteX4-91" fmla="*/ 0 w 2362200"/>
                <a:gd name="connsiteY4-92" fmla="*/ 1257301 h 1257301"/>
                <a:gd name="connsiteX5-93" fmla="*/ 0 w 2362200"/>
                <a:gd name="connsiteY5-94" fmla="*/ 0 h 1257301"/>
                <a:gd name="connsiteX0-95" fmla="*/ 0 w 2362200"/>
                <a:gd name="connsiteY0-96" fmla="*/ 0 h 1257301"/>
                <a:gd name="connsiteX1-97" fmla="*/ 1739900 w 2362200"/>
                <a:gd name="connsiteY1-98" fmla="*/ 0 h 1257301"/>
                <a:gd name="connsiteX2-99" fmla="*/ 2362200 w 2362200"/>
                <a:gd name="connsiteY2-100" fmla="*/ 635001 h 1257301"/>
                <a:gd name="connsiteX3-101" fmla="*/ 1739900 w 2362200"/>
                <a:gd name="connsiteY3-102" fmla="*/ 1257301 h 1257301"/>
                <a:gd name="connsiteX4-103" fmla="*/ 0 w 2362200"/>
                <a:gd name="connsiteY4-104" fmla="*/ 1257301 h 1257301"/>
                <a:gd name="connsiteX5-105" fmla="*/ 0 w 2362200"/>
                <a:gd name="connsiteY5-106" fmla="*/ 0 h 1257301"/>
                <a:gd name="connsiteX0-107" fmla="*/ 0 w 2362200"/>
                <a:gd name="connsiteY0-108" fmla="*/ 0 h 1257301"/>
                <a:gd name="connsiteX1-109" fmla="*/ 1739900 w 2362200"/>
                <a:gd name="connsiteY1-110" fmla="*/ 0 h 1257301"/>
                <a:gd name="connsiteX2-111" fmla="*/ 2362200 w 2362200"/>
                <a:gd name="connsiteY2-112" fmla="*/ 635001 h 1257301"/>
                <a:gd name="connsiteX3-113" fmla="*/ 1739900 w 2362200"/>
                <a:gd name="connsiteY3-114" fmla="*/ 1257301 h 1257301"/>
                <a:gd name="connsiteX4-115" fmla="*/ 0 w 2362200"/>
                <a:gd name="connsiteY4-116" fmla="*/ 1257301 h 1257301"/>
                <a:gd name="connsiteX5-117" fmla="*/ 0 w 2362200"/>
                <a:gd name="connsiteY5-118" fmla="*/ 0 h 1257301"/>
                <a:gd name="connsiteX0-119" fmla="*/ 0 w 2049349"/>
                <a:gd name="connsiteY0-120" fmla="*/ 0 h 1257301"/>
                <a:gd name="connsiteX1-121" fmla="*/ 1739900 w 2049349"/>
                <a:gd name="connsiteY1-122" fmla="*/ 0 h 1257301"/>
                <a:gd name="connsiteX2-123" fmla="*/ 2049349 w 2049349"/>
                <a:gd name="connsiteY2-124" fmla="*/ 635001 h 1257301"/>
                <a:gd name="connsiteX3-125" fmla="*/ 1739900 w 2049349"/>
                <a:gd name="connsiteY3-126" fmla="*/ 1257301 h 1257301"/>
                <a:gd name="connsiteX4-127" fmla="*/ 0 w 2049349"/>
                <a:gd name="connsiteY4-128" fmla="*/ 1257301 h 1257301"/>
                <a:gd name="connsiteX5-129" fmla="*/ 0 w 2049349"/>
                <a:gd name="connsiteY5-130" fmla="*/ 0 h 1257301"/>
                <a:gd name="connsiteX0-131" fmla="*/ 0 w 2049349"/>
                <a:gd name="connsiteY0-132" fmla="*/ 0 h 1257301"/>
                <a:gd name="connsiteX1-133" fmla="*/ 1739900 w 2049349"/>
                <a:gd name="connsiteY1-134" fmla="*/ 0 h 1257301"/>
                <a:gd name="connsiteX2-135" fmla="*/ 2049349 w 2049349"/>
                <a:gd name="connsiteY2-136" fmla="*/ 635001 h 1257301"/>
                <a:gd name="connsiteX3-137" fmla="*/ 1739900 w 2049349"/>
                <a:gd name="connsiteY3-138" fmla="*/ 1257301 h 1257301"/>
                <a:gd name="connsiteX4-139" fmla="*/ 0 w 2049349"/>
                <a:gd name="connsiteY4-140" fmla="*/ 1257301 h 1257301"/>
                <a:gd name="connsiteX5-141" fmla="*/ 0 w 2049349"/>
                <a:gd name="connsiteY5-142" fmla="*/ 0 h 1257301"/>
                <a:gd name="connsiteX0-143" fmla="*/ 0 w 2049349"/>
                <a:gd name="connsiteY0-144" fmla="*/ 0 h 1257301"/>
                <a:gd name="connsiteX1-145" fmla="*/ 1739900 w 2049349"/>
                <a:gd name="connsiteY1-146" fmla="*/ 0 h 1257301"/>
                <a:gd name="connsiteX2-147" fmla="*/ 2049349 w 2049349"/>
                <a:gd name="connsiteY2-148" fmla="*/ 635001 h 1257301"/>
                <a:gd name="connsiteX3-149" fmla="*/ 1739900 w 2049349"/>
                <a:gd name="connsiteY3-150" fmla="*/ 1257301 h 1257301"/>
                <a:gd name="connsiteX4-151" fmla="*/ 0 w 2049349"/>
                <a:gd name="connsiteY4-152" fmla="*/ 1257301 h 1257301"/>
                <a:gd name="connsiteX5-153" fmla="*/ 0 w 2049349"/>
                <a:gd name="connsiteY5-154" fmla="*/ 0 h 1257301"/>
                <a:gd name="connsiteX0-155" fmla="*/ 0 w 2049349"/>
                <a:gd name="connsiteY0-156" fmla="*/ 0 h 1257301"/>
                <a:gd name="connsiteX1-157" fmla="*/ 1739900 w 2049349"/>
                <a:gd name="connsiteY1-158" fmla="*/ 0 h 1257301"/>
                <a:gd name="connsiteX2-159" fmla="*/ 2049349 w 2049349"/>
                <a:gd name="connsiteY2-160" fmla="*/ 635001 h 1257301"/>
                <a:gd name="connsiteX3-161" fmla="*/ 1739900 w 2049349"/>
                <a:gd name="connsiteY3-162" fmla="*/ 1257301 h 1257301"/>
                <a:gd name="connsiteX4-163" fmla="*/ 0 w 2049349"/>
                <a:gd name="connsiteY4-164" fmla="*/ 1257301 h 1257301"/>
                <a:gd name="connsiteX5-165" fmla="*/ 0 w 2049349"/>
                <a:gd name="connsiteY5-166" fmla="*/ 0 h 1257301"/>
                <a:gd name="connsiteX0-167" fmla="*/ 0 w 2049349"/>
                <a:gd name="connsiteY0-168" fmla="*/ 0 h 1257301"/>
                <a:gd name="connsiteX1-169" fmla="*/ 1739900 w 2049349"/>
                <a:gd name="connsiteY1-170" fmla="*/ 0 h 1257301"/>
                <a:gd name="connsiteX2-171" fmla="*/ 2049349 w 2049349"/>
                <a:gd name="connsiteY2-172" fmla="*/ 635001 h 1257301"/>
                <a:gd name="connsiteX3-173" fmla="*/ 1739900 w 2049349"/>
                <a:gd name="connsiteY3-174" fmla="*/ 1257301 h 1257301"/>
                <a:gd name="connsiteX4-175" fmla="*/ 0 w 2049349"/>
                <a:gd name="connsiteY4-176" fmla="*/ 1257301 h 1257301"/>
                <a:gd name="connsiteX5-177" fmla="*/ 0 w 2049349"/>
                <a:gd name="connsiteY5-178" fmla="*/ 0 h 12573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rgbClr val="FF66FF"/>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33" name="Round Same Side Corner Rectangle 1"/>
            <p:cNvSpPr/>
            <p:nvPr/>
          </p:nvSpPr>
          <p:spPr>
            <a:xfrm rot="16200000">
              <a:off x="3313646" y="1201391"/>
              <a:ext cx="1039419" cy="1891794"/>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1" fmla="*/ 330205 w 1257300"/>
                <a:gd name="connsiteY0-2" fmla="*/ 0 h 1416050"/>
                <a:gd name="connsiteX1-3" fmla="*/ 927095 w 1257300"/>
                <a:gd name="connsiteY1-4" fmla="*/ 0 h 1416050"/>
                <a:gd name="connsiteX2-5" fmla="*/ 1257300 w 1257300"/>
                <a:gd name="connsiteY2-6" fmla="*/ 330205 h 1416050"/>
                <a:gd name="connsiteX3-7" fmla="*/ 1257300 w 1257300"/>
                <a:gd name="connsiteY3-8" fmla="*/ 1416050 h 1416050"/>
                <a:gd name="connsiteX4-9" fmla="*/ 1257300 w 1257300"/>
                <a:gd name="connsiteY4-10" fmla="*/ 1416050 h 1416050"/>
                <a:gd name="connsiteX5-11" fmla="*/ 590550 w 1257300"/>
                <a:gd name="connsiteY5-12" fmla="*/ 1416050 h 1416050"/>
                <a:gd name="connsiteX6-13" fmla="*/ 0 w 1257300"/>
                <a:gd name="connsiteY6-14" fmla="*/ 1416050 h 1416050"/>
                <a:gd name="connsiteX7-15" fmla="*/ 0 w 1257300"/>
                <a:gd name="connsiteY7-16" fmla="*/ 1416050 h 1416050"/>
                <a:gd name="connsiteX8-17" fmla="*/ 0 w 1257300"/>
                <a:gd name="connsiteY8-18" fmla="*/ 330205 h 1416050"/>
                <a:gd name="connsiteX9" fmla="*/ 330205 w 1257300"/>
                <a:gd name="connsiteY9" fmla="*/ 0 h 1416050"/>
                <a:gd name="connsiteX0-19" fmla="*/ 330205 w 1257300"/>
                <a:gd name="connsiteY0-20" fmla="*/ 0 h 2038350"/>
                <a:gd name="connsiteX1-21" fmla="*/ 927095 w 1257300"/>
                <a:gd name="connsiteY1-22" fmla="*/ 0 h 2038350"/>
                <a:gd name="connsiteX2-23" fmla="*/ 1257300 w 1257300"/>
                <a:gd name="connsiteY2-24" fmla="*/ 330205 h 2038350"/>
                <a:gd name="connsiteX3-25" fmla="*/ 1257300 w 1257300"/>
                <a:gd name="connsiteY3-26" fmla="*/ 1416050 h 2038350"/>
                <a:gd name="connsiteX4-27" fmla="*/ 1257300 w 1257300"/>
                <a:gd name="connsiteY4-28" fmla="*/ 1416050 h 2038350"/>
                <a:gd name="connsiteX5-29" fmla="*/ 628650 w 1257300"/>
                <a:gd name="connsiteY5-30" fmla="*/ 2038350 h 2038350"/>
                <a:gd name="connsiteX6-31" fmla="*/ 0 w 1257300"/>
                <a:gd name="connsiteY6-32" fmla="*/ 1416050 h 2038350"/>
                <a:gd name="connsiteX7-33" fmla="*/ 0 w 1257300"/>
                <a:gd name="connsiteY7-34" fmla="*/ 1416050 h 2038350"/>
                <a:gd name="connsiteX8-35" fmla="*/ 0 w 1257300"/>
                <a:gd name="connsiteY8-36" fmla="*/ 330205 h 2038350"/>
                <a:gd name="connsiteX9-37" fmla="*/ 330205 w 1257300"/>
                <a:gd name="connsiteY9-38" fmla="*/ 0 h 20383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rgbClr val="FFC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34" name="Isosceles Triangle 33"/>
            <p:cNvSpPr/>
            <p:nvPr/>
          </p:nvSpPr>
          <p:spPr>
            <a:xfrm rot="5400000">
              <a:off x="4434229" y="2147733"/>
              <a:ext cx="422264" cy="267784"/>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2060"/>
                </a:solidFill>
              </a:endParaRPr>
            </a:p>
          </p:txBody>
        </p:sp>
        <p:sp>
          <p:nvSpPr>
            <p:cNvPr id="35" name="TextBox 42"/>
            <p:cNvSpPr txBox="1">
              <a:spLocks noChangeArrowheads="1"/>
            </p:cNvSpPr>
            <p:nvPr/>
          </p:nvSpPr>
          <p:spPr bwMode="auto">
            <a:xfrm>
              <a:off x="3430383" y="1881031"/>
              <a:ext cx="866226" cy="521970"/>
            </a:xfrm>
            <a:prstGeom prst="rect">
              <a:avLst/>
            </a:prstGeom>
            <a:noFill/>
            <a:ln w="9525">
              <a:noFill/>
              <a:miter lim="800000"/>
            </a:ln>
          </p:spPr>
          <p:txBody>
            <a:bodyPr wrap="square" anchor="ctr">
              <a:spAutoFit/>
            </a:bodyPr>
            <a:lstStyle/>
            <a:p>
              <a:r>
                <a:rPr lang="en-US" sz="2800" b="1" dirty="0" smtClean="0">
                  <a:solidFill>
                    <a:srgbClr val="002060"/>
                  </a:solidFill>
                  <a:latin typeface="Arial" panose="020B0604020202020204" pitchFamily="34" charset="0"/>
                </a:rPr>
                <a:t>0</a:t>
              </a:r>
              <a:r>
                <a:rPr lang="vi-VN" altLang="en-US" sz="2800" b="1" dirty="0" smtClean="0">
                  <a:solidFill>
                    <a:srgbClr val="002060"/>
                  </a:solidFill>
                  <a:latin typeface="Arial" panose="020B0604020202020204" pitchFamily="34" charset="0"/>
                </a:rPr>
                <a:t>4</a:t>
              </a:r>
            </a:p>
          </p:txBody>
        </p:sp>
        <p:sp>
          <p:nvSpPr>
            <p:cNvPr id="36" name="Rectangle 47"/>
            <p:cNvSpPr>
              <a:spLocks noChangeArrowheads="1"/>
            </p:cNvSpPr>
            <p:nvPr/>
          </p:nvSpPr>
          <p:spPr bwMode="auto">
            <a:xfrm>
              <a:off x="4645139" y="1684561"/>
              <a:ext cx="4681450" cy="954107"/>
            </a:xfrm>
            <a:prstGeom prst="rect">
              <a:avLst/>
            </a:prstGeom>
            <a:noFill/>
            <a:ln w="9525">
              <a:noFill/>
              <a:miter lim="800000"/>
            </a:ln>
          </p:spPr>
          <p:txBody>
            <a:bodyPr wrap="square" anchor="ctr">
              <a:spAutoFit/>
            </a:bodyPr>
            <a:lstStyle/>
            <a:p>
              <a:r>
                <a:rPr lang="en-US" sz="2800" b="1" i="1" dirty="0" err="1">
                  <a:latin typeface="Times New Roman" pitchFamily="18" charset="0"/>
                  <a:cs typeface="Times New Roman" pitchFamily="18" charset="0"/>
                </a:rPr>
                <a:t>Ứng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dụng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công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nghệ</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thông</a:t>
              </a:r>
              <a:r>
                <a:rPr lang="en-US" sz="2800" b="1" i="1" dirty="0">
                  <a:latin typeface="Times New Roman" pitchFamily="18" charset="0"/>
                  <a:cs typeface="Times New Roman" pitchFamily="18" charset="0"/>
                </a:rPr>
                <a:t> tin </a:t>
              </a:r>
              <a:r>
                <a:rPr lang="en-US" sz="2800" b="1" i="1" dirty="0" err="1">
                  <a:latin typeface="Times New Roman" pitchFamily="18" charset="0"/>
                  <a:cs typeface="Times New Roman" pitchFamily="18" charset="0"/>
                </a:rPr>
                <a:t>vào</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dạy</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học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Tiếng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Việt</a:t>
              </a:r>
              <a:r>
                <a:rPr lang="en-US" sz="2800" b="1" i="1"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anim calcmode="lin" valueType="num">
                                      <p:cBhvr>
                                        <p:cTn id="8" dur="500" fill="hold"/>
                                        <p:tgtEl>
                                          <p:spTgt spid="77"/>
                                        </p:tgtEl>
                                        <p:attrNameLst>
                                          <p:attrName>ppt_x</p:attrName>
                                        </p:attrNameLst>
                                      </p:cBhvr>
                                      <p:tavLst>
                                        <p:tav tm="0">
                                          <p:val>
                                            <p:strVal val="#ppt_x"/>
                                          </p:val>
                                        </p:tav>
                                        <p:tav tm="100000">
                                          <p:val>
                                            <p:strVal val="#ppt_x"/>
                                          </p:val>
                                        </p:tav>
                                      </p:tavLst>
                                    </p:anim>
                                    <p:anim calcmode="lin" valueType="num">
                                      <p:cBhvr>
                                        <p:cTn id="9" dur="5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1"/>
                                        </p:tgtEl>
                                        <p:attrNameLst>
                                          <p:attrName>style.visibility</p:attrName>
                                        </p:attrNameLst>
                                      </p:cBhvr>
                                      <p:to>
                                        <p:strVal val="visible"/>
                                      </p:to>
                                    </p:set>
                                    <p:animEffect transition="in" filter="fade">
                                      <p:cBhvr>
                                        <p:cTn id="20" dur="500"/>
                                        <p:tgtEl>
                                          <p:spTgt spid="8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11</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6340197"/>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7" name="TextBox 2"/>
          <p:cNvSpPr txBox="1">
            <a:spLocks noChangeArrowheads="1"/>
          </p:cNvSpPr>
          <p:nvPr/>
        </p:nvSpPr>
        <p:spPr bwMode="auto">
          <a:xfrm>
            <a:off x="381000" y="2667000"/>
            <a:ext cx="3052871" cy="2677656"/>
          </a:xfrm>
          <a:prstGeom prst="rect">
            <a:avLst/>
          </a:prstGeom>
          <a:solidFill>
            <a:srgbClr val="FFFF00"/>
          </a:solidFill>
          <a:ln>
            <a:noFill/>
          </a:ln>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vi-VN" sz="2800" dirty="0">
                <a:latin typeface="+mj-lt"/>
              </a:rPr>
              <a:t>- GV</a:t>
            </a:r>
            <a:r>
              <a:rPr lang="en-US" sz="2800" dirty="0">
                <a:latin typeface="+mj-lt"/>
              </a:rPr>
              <a:t> </a:t>
            </a:r>
            <a:r>
              <a:rPr lang="en-US" sz="2800" dirty="0" err="1">
                <a:latin typeface="+mj-lt"/>
              </a:rPr>
              <a:t>cho</a:t>
            </a:r>
            <a:r>
              <a:rPr lang="en-US" sz="2800" dirty="0">
                <a:latin typeface="+mj-lt"/>
              </a:rPr>
              <a:t> </a:t>
            </a:r>
            <a:r>
              <a:rPr lang="vi-VN" sz="2800" dirty="0">
                <a:latin typeface="+mj-lt"/>
              </a:rPr>
              <a:t>HS đọc bảng chữ cái nhiều lần (vào đầu buổi học, sau khi ra chơi, ...)</a:t>
            </a:r>
            <a:r>
              <a:rPr lang="en-US" sz="2800" dirty="0">
                <a:latin typeface="+mj-lt"/>
              </a:rPr>
              <a:t/>
            </a:r>
            <a:br>
              <a:rPr lang="en-US" sz="2800" dirty="0">
                <a:latin typeface="+mj-lt"/>
              </a:rPr>
            </a:br>
            <a:endParaRPr lang="en-US" sz="2800" dirty="0" smtClean="0">
              <a:latin typeface="+mj-lt"/>
              <a:cs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636" y="1756183"/>
            <a:ext cx="5181600" cy="5101817"/>
          </a:xfrm>
          <a:prstGeom prst="rect">
            <a:avLst/>
          </a:prstGeom>
        </p:spPr>
      </p:pic>
    </p:spTree>
    <p:extLst>
      <p:ext uri="{BB962C8B-B14F-4D97-AF65-F5344CB8AC3E}">
        <p14:creationId xmlns:p14="http://schemas.microsoft.com/office/powerpoint/2010/main" val="281163413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 y="152400"/>
            <a:ext cx="8534400" cy="6553200"/>
          </a:xfrm>
        </p:spPr>
      </p:pic>
    </p:spTree>
    <p:extLst>
      <p:ext uri="{BB962C8B-B14F-4D97-AF65-F5344CB8AC3E}">
        <p14:creationId xmlns:p14="http://schemas.microsoft.com/office/powerpoint/2010/main" val="1545980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13</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6340197"/>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8" name="Title 1"/>
          <p:cNvSpPr txBox="1">
            <a:spLocks/>
          </p:cNvSpPr>
          <p:nvPr/>
        </p:nvSpPr>
        <p:spPr>
          <a:xfrm>
            <a:off x="-173467" y="2279153"/>
            <a:ext cx="9343231" cy="871247"/>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000" dirty="0" smtClean="0"/>
              <a:t/>
            </a:r>
            <a:br>
              <a:rPr lang="en-US" sz="3000" dirty="0" smtClean="0"/>
            </a:br>
            <a:r>
              <a:rPr lang="vi-VN" sz="11200" dirty="0" smtClean="0">
                <a:latin typeface="Times New Roman" panose="02020603050405020304" pitchFamily="18" charset="0"/>
                <a:cs typeface="Times New Roman" panose="02020603050405020304" pitchFamily="18" charset="0"/>
              </a:rPr>
              <a:t>- Cho HS nhận diện bảng chữ cái gắn liền với con vật, đồ vật.</a:t>
            </a:r>
            <a:r>
              <a:rPr lang="en-US" sz="11200" dirty="0" smtClean="0">
                <a:latin typeface="Times New Roman" panose="02020603050405020304" pitchFamily="18" charset="0"/>
                <a:cs typeface="Times New Roman" panose="02020603050405020304" pitchFamily="18" charset="0"/>
              </a:rPr>
              <a:t/>
            </a:r>
            <a:br>
              <a:rPr lang="en-US" sz="11200" dirty="0" smtClean="0">
                <a:latin typeface="Times New Roman" panose="02020603050405020304" pitchFamily="18" charset="0"/>
                <a:cs typeface="Times New Roman" panose="02020603050405020304" pitchFamily="18" charset="0"/>
              </a:rPr>
            </a:br>
            <a:r>
              <a:rPr lang="vi-VN" sz="11200" i="1" dirty="0" smtClean="0">
                <a:latin typeface="Times New Roman" panose="02020603050405020304" pitchFamily="18" charset="0"/>
                <a:cs typeface="Times New Roman" panose="02020603050405020304" pitchFamily="18" charset="0"/>
              </a:rPr>
              <a:t>Ví dụ: </a:t>
            </a:r>
            <a:r>
              <a:rPr lang="en-US" sz="11200" i="1" dirty="0" err="1" smtClean="0">
                <a:latin typeface="Times New Roman" panose="02020603050405020304" pitchFamily="18" charset="0"/>
                <a:cs typeface="Times New Roman" panose="02020603050405020304" pitchFamily="18" charset="0"/>
              </a:rPr>
              <a:t>âm</a:t>
            </a:r>
            <a:r>
              <a:rPr lang="en-US" sz="11200" i="1" dirty="0" smtClean="0">
                <a:latin typeface="Times New Roman" panose="02020603050405020304" pitchFamily="18" charset="0"/>
                <a:cs typeface="Times New Roman" panose="02020603050405020304" pitchFamily="18" charset="0"/>
              </a:rPr>
              <a:t> a – con </a:t>
            </a:r>
            <a:r>
              <a:rPr lang="en-US" sz="11200" i="1" dirty="0" err="1" smtClean="0">
                <a:latin typeface="Times New Roman" panose="02020603050405020304" pitchFamily="18" charset="0"/>
                <a:cs typeface="Times New Roman" panose="02020603050405020304" pitchFamily="18" charset="0"/>
              </a:rPr>
              <a:t>cá</a:t>
            </a:r>
            <a:r>
              <a:rPr lang="en-US" sz="11200" i="1" dirty="0" smtClean="0">
                <a:latin typeface="Times New Roman" panose="02020603050405020304" pitchFamily="18" charset="0"/>
                <a:cs typeface="Times New Roman" panose="02020603050405020304" pitchFamily="18" charset="0"/>
              </a:rPr>
              <a:t>, </a:t>
            </a:r>
            <a:r>
              <a:rPr lang="en-US" sz="11200" i="1" dirty="0" err="1" smtClean="0">
                <a:latin typeface="Times New Roman" panose="02020603050405020304" pitchFamily="18" charset="0"/>
                <a:cs typeface="Times New Roman" panose="02020603050405020304" pitchFamily="18" charset="0"/>
              </a:rPr>
              <a:t>âm</a:t>
            </a:r>
            <a:r>
              <a:rPr lang="en-US" sz="11200" i="1" dirty="0" smtClean="0">
                <a:latin typeface="Times New Roman" panose="02020603050405020304" pitchFamily="18" charset="0"/>
                <a:cs typeface="Times New Roman" panose="02020603050405020304" pitchFamily="18" charset="0"/>
              </a:rPr>
              <a:t> ă – </a:t>
            </a:r>
            <a:r>
              <a:rPr lang="en-US" sz="11200" i="1" dirty="0" err="1" smtClean="0">
                <a:latin typeface="Times New Roman" panose="02020603050405020304" pitchFamily="18" charset="0"/>
                <a:cs typeface="Times New Roman" panose="02020603050405020304" pitchFamily="18" charset="0"/>
              </a:rPr>
              <a:t>ngựa</a:t>
            </a:r>
            <a:r>
              <a:rPr lang="en-US" sz="11200" i="1" dirty="0" smtClean="0">
                <a:latin typeface="Times New Roman" panose="02020603050405020304" pitchFamily="18" charset="0"/>
                <a:cs typeface="Times New Roman" panose="02020603050405020304" pitchFamily="18" charset="0"/>
              </a:rPr>
              <a:t> </a:t>
            </a:r>
            <a:r>
              <a:rPr lang="en-US" sz="11200" i="1" dirty="0" err="1" smtClean="0">
                <a:latin typeface="Times New Roman" panose="02020603050405020304" pitchFamily="18" charset="0"/>
                <a:cs typeface="Times New Roman" panose="02020603050405020304" pitchFamily="18" charset="0"/>
              </a:rPr>
              <a:t>vằn</a:t>
            </a:r>
            <a:r>
              <a:rPr lang="en-US" sz="11200" i="1" dirty="0" smtClean="0">
                <a:latin typeface="Times New Roman" panose="02020603050405020304" pitchFamily="18" charset="0"/>
                <a:cs typeface="Times New Roman" panose="02020603050405020304" pitchFamily="18" charset="0"/>
              </a:rPr>
              <a:t>, </a:t>
            </a:r>
            <a:r>
              <a:rPr lang="en-US" sz="11200" i="1" dirty="0" err="1" smtClean="0">
                <a:latin typeface="Times New Roman" panose="02020603050405020304" pitchFamily="18" charset="0"/>
                <a:cs typeface="Times New Roman" panose="02020603050405020304" pitchFamily="18" charset="0"/>
              </a:rPr>
              <a:t>âm</a:t>
            </a:r>
            <a:r>
              <a:rPr lang="en-US" sz="11200" i="1" dirty="0" smtClean="0">
                <a:latin typeface="Times New Roman" panose="02020603050405020304" pitchFamily="18" charset="0"/>
                <a:cs typeface="Times New Roman" panose="02020603050405020304" pitchFamily="18" charset="0"/>
              </a:rPr>
              <a:t> b – bong </a:t>
            </a:r>
            <a:r>
              <a:rPr lang="en-US" sz="11200" i="1" dirty="0" err="1" smtClean="0">
                <a:latin typeface="Times New Roman" panose="02020603050405020304" pitchFamily="18" charset="0"/>
                <a:cs typeface="Times New Roman" panose="02020603050405020304" pitchFamily="18" charset="0"/>
              </a:rPr>
              <a:t>bóng</a:t>
            </a:r>
            <a:r>
              <a:rPr lang="en-US" sz="11200" i="1" dirty="0" smtClean="0">
                <a:latin typeface="Times New Roman" panose="02020603050405020304" pitchFamily="18" charset="0"/>
                <a:cs typeface="Times New Roman" panose="02020603050405020304" pitchFamily="18" charset="0"/>
              </a:rPr>
              <a:t>,…</a:t>
            </a:r>
            <a:r>
              <a:rPr lang="en-US" sz="11200" dirty="0" smtClean="0">
                <a:latin typeface="Times New Roman" panose="02020603050405020304" pitchFamily="18" charset="0"/>
                <a:cs typeface="Times New Roman" panose="02020603050405020304" pitchFamily="18" charset="0"/>
              </a:rPr>
              <a:t/>
            </a:r>
            <a:br>
              <a:rPr lang="en-US" sz="11200" dirty="0" smtClean="0">
                <a:latin typeface="Times New Roman" panose="02020603050405020304" pitchFamily="18" charset="0"/>
                <a:cs typeface="Times New Roman" panose="02020603050405020304" pitchFamily="18" charset="0"/>
              </a:rPr>
            </a:br>
            <a:endParaRPr lang="en-US" sz="11200" dirty="0">
              <a:latin typeface="Times New Roman" panose="02020603050405020304" pitchFamily="18" charset="0"/>
              <a:cs typeface="Times New Roman" panose="02020603050405020304" pitchFamily="18" charset="0"/>
            </a:endParaRPr>
          </a:p>
        </p:txBody>
      </p:sp>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357" y="3048000"/>
            <a:ext cx="3000894" cy="376770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3132" y="3036936"/>
            <a:ext cx="4713668" cy="3778766"/>
          </a:xfrm>
          <a:prstGeom prst="rect">
            <a:avLst/>
          </a:prstGeom>
        </p:spPr>
      </p:pic>
    </p:spTree>
    <p:extLst>
      <p:ext uri="{BB962C8B-B14F-4D97-AF65-F5344CB8AC3E}">
        <p14:creationId xmlns:p14="http://schemas.microsoft.com/office/powerpoint/2010/main" val="141958806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14</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9369" y="687388"/>
            <a:ext cx="9144000" cy="532453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marL="457200" indent="-457200">
              <a:defRPr/>
            </a:pPr>
            <a:r>
              <a:rPr lang="en-US" sz="2800" dirty="0" smtClean="0"/>
              <a:t> </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cạnh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đó</a:t>
            </a:r>
            <a:r>
              <a:rPr lang="en-US" sz="2800" dirty="0">
                <a:latin typeface="Times New Roman" pitchFamily="18" charset="0"/>
                <a:cs typeface="Times New Roman" pitchFamily="18" charset="0"/>
              </a:rPr>
              <a:t> GV </a:t>
            </a:r>
            <a:r>
              <a:rPr lang="en-US" sz="2800" dirty="0" err="1">
                <a:latin typeface="Times New Roman" pitchFamily="18" charset="0"/>
                <a:cs typeface="Times New Roman" pitchFamily="18" charset="0"/>
              </a:rPr>
              <a:t>phải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giúp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nắm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vững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âm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tiếng</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từ</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được</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ghép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bởi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những</a:t>
            </a:r>
            <a:r>
              <a:rPr lang="en-US" sz="2800" dirty="0">
                <a:latin typeface="Times New Roman" pitchFamily="18" charset="0"/>
                <a:cs typeface="Times New Roman" pitchFamily="18" charset="0"/>
              </a:rPr>
              <a:t> con </a:t>
            </a:r>
            <a:r>
              <a:rPr lang="en-US" sz="2800" dirty="0" err="1">
                <a:latin typeface="Times New Roman" pitchFamily="18" charset="0"/>
                <a:cs typeface="Times New Roman" pitchFamily="18" charset="0"/>
              </a:rPr>
              <a:t>chữ</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nào</a:t>
            </a:r>
            <a:r>
              <a:rPr lang="en-US" sz="2800" dirty="0" smtClean="0">
                <a:latin typeface="Times New Roman" pitchFamily="18" charset="0"/>
                <a:cs typeface="Times New Roman" pitchFamily="18" charset="0"/>
              </a:rPr>
              <a:t>:</a:t>
            </a:r>
            <a:endParaRPr lang="en-US" sz="2800" dirty="0">
              <a:solidFill>
                <a:srgbClr val="0070C0"/>
              </a:solidFill>
              <a:latin typeface="Times New Roman" pitchFamily="18" charset="0"/>
              <a:cs typeface="Times New Roman" pitchFamily="18" charset="0"/>
            </a:endParaRPr>
          </a:p>
          <a:p>
            <a:r>
              <a:rPr lang="en-US" sz="2800" b="1" dirty="0">
                <a:latin typeface="Times New Roman" pitchFamily="18" charset="0"/>
                <a:cs typeface="Times New Roman" pitchFamily="18" charset="0"/>
              </a:rPr>
              <a:t>*</a:t>
            </a:r>
            <a:r>
              <a:rPr lang="en-US" sz="2800" b="1" dirty="0" err="1">
                <a:latin typeface="Times New Roman" pitchFamily="18" charset="0"/>
                <a:cs typeface="Times New Roman" pitchFamily="18" charset="0"/>
              </a:rPr>
              <a:t>Đối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với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âm</a:t>
            </a:r>
            <a:endParaRPr lang="en-US" sz="2800" b="1" dirty="0">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2" name="TextBox 1"/>
          <p:cNvSpPr txBox="1"/>
          <p:nvPr/>
        </p:nvSpPr>
        <p:spPr>
          <a:xfrm>
            <a:off x="243824" y="3048000"/>
            <a:ext cx="8675401" cy="3108543"/>
          </a:xfrm>
          <a:prstGeom prst="rect">
            <a:avLst/>
          </a:prstGeom>
          <a:noFill/>
        </p:spPr>
        <p:txBody>
          <a:bodyPr wrap="square" rtlCol="0">
            <a:spAutoFit/>
          </a:bodyPr>
          <a:lstStyle/>
          <a:p>
            <a:pPr eaLnBrk="0" fontAlgn="base" hangingPunct="0"/>
            <a:r>
              <a:rPr lang="vi-VN" sz="2800" dirty="0">
                <a:latin typeface="+mj-lt"/>
              </a:rPr>
              <a:t>Ví dụ: Khi dạy </a:t>
            </a:r>
            <a:r>
              <a:rPr lang="en-US" sz="2800" dirty="0" err="1">
                <a:latin typeface="+mj-lt"/>
              </a:rPr>
              <a:t>các</a:t>
            </a:r>
            <a:r>
              <a:rPr lang="en-US" sz="2800" dirty="0">
                <a:latin typeface="+mj-lt"/>
              </a:rPr>
              <a:t> </a:t>
            </a:r>
            <a:r>
              <a:rPr lang="en-US" sz="2800" dirty="0" err="1">
                <a:latin typeface="+mj-lt"/>
              </a:rPr>
              <a:t>bài</a:t>
            </a:r>
            <a:r>
              <a:rPr lang="en-US" sz="2800" dirty="0">
                <a:latin typeface="+mj-lt"/>
              </a:rPr>
              <a:t> </a:t>
            </a:r>
            <a:r>
              <a:rPr lang="en-US" sz="2800" dirty="0" err="1">
                <a:latin typeface="+mj-lt"/>
              </a:rPr>
              <a:t>có</a:t>
            </a:r>
            <a:r>
              <a:rPr lang="en-US" sz="2800" dirty="0">
                <a:latin typeface="+mj-lt"/>
              </a:rPr>
              <a:t> </a:t>
            </a:r>
            <a:r>
              <a:rPr lang="en-US" sz="2800" dirty="0" err="1" smtClean="0">
                <a:latin typeface="+mj-lt"/>
              </a:rPr>
              <a:t>âm</a:t>
            </a:r>
            <a:r>
              <a:rPr lang="en-US" sz="2800" dirty="0" smtClean="0">
                <a:latin typeface="+mj-lt"/>
              </a:rPr>
              <a:t> </a:t>
            </a:r>
            <a:r>
              <a:rPr lang="en-US" sz="2800" dirty="0">
                <a:latin typeface="+mj-lt"/>
              </a:rPr>
              <a:t>g- </a:t>
            </a:r>
            <a:r>
              <a:rPr lang="en-US" sz="2800" dirty="0" err="1">
                <a:latin typeface="+mj-lt"/>
              </a:rPr>
              <a:t>gh</a:t>
            </a:r>
            <a:r>
              <a:rPr lang="en-US" sz="2800" dirty="0">
                <a:latin typeface="+mj-lt"/>
              </a:rPr>
              <a:t>; ng – </a:t>
            </a:r>
            <a:r>
              <a:rPr lang="en-US" sz="2800" dirty="0" err="1">
                <a:latin typeface="+mj-lt"/>
              </a:rPr>
              <a:t>ngh</a:t>
            </a:r>
            <a:endParaRPr lang="en-US" sz="2800" dirty="0">
              <a:latin typeface="+mj-lt"/>
            </a:endParaRPr>
          </a:p>
          <a:p>
            <a:pPr eaLnBrk="0" fontAlgn="base" hangingPunct="0"/>
            <a:r>
              <a:rPr lang="nl-NL" sz="2800" dirty="0">
                <a:latin typeface="+mj-lt"/>
              </a:rPr>
              <a:t>     </a:t>
            </a:r>
            <a:r>
              <a:rPr lang="nl-NL" sz="2800" dirty="0">
                <a:latin typeface="Times New Roman" panose="02020603050405020304" pitchFamily="18" charset="0"/>
                <a:cs typeface="Times New Roman" panose="02020603050405020304" pitchFamily="18" charset="0"/>
              </a:rPr>
              <a:t>GV cần phân tích rõ: Khi hướng dẫn học sinh đọc đối </a:t>
            </a:r>
            <a:r>
              <a:rPr lang="nl-NL" sz="2800" dirty="0" smtClean="0">
                <a:latin typeface="Times New Roman" panose="02020603050405020304" pitchFamily="18" charset="0"/>
                <a:cs typeface="Times New Roman" panose="02020603050405020304" pitchFamily="18" charset="0"/>
              </a:rPr>
              <a:t>với </a:t>
            </a:r>
            <a:r>
              <a:rPr lang="nl-NL" sz="2800" dirty="0">
                <a:latin typeface="Times New Roman" panose="02020603050405020304" pitchFamily="18" charset="0"/>
                <a:cs typeface="Times New Roman" panose="02020603050405020304" pitchFamily="18" charset="0"/>
              </a:rPr>
              <a:t>âm g (đơn) và âm gh (kép) </a:t>
            </a:r>
            <a:r>
              <a:rPr lang="nl-NL" sz="2800" dirty="0" smtClean="0">
                <a:latin typeface="Times New Roman" panose="02020603050405020304" pitchFamily="18" charset="0"/>
                <a:cs typeface="Times New Roman" panose="02020603050405020304" pitchFamily="18" charset="0"/>
              </a:rPr>
              <a:t>với âm </a:t>
            </a:r>
            <a:r>
              <a:rPr lang="nl-NL" sz="2800" dirty="0">
                <a:latin typeface="Times New Roman" panose="02020603050405020304" pitchFamily="18" charset="0"/>
                <a:cs typeface="Times New Roman" panose="02020603050405020304" pitchFamily="18" charset="0"/>
              </a:rPr>
              <a:t>g (đơn) chỉ có một âm còn âm gh (kép) thì được ghép bởi âm g+h </a:t>
            </a:r>
            <a:r>
              <a:rPr lang="nl-NL" sz="2800" dirty="0" smtClean="0">
                <a:latin typeface="Times New Roman" panose="02020603050405020304" pitchFamily="18" charset="0"/>
                <a:cs typeface="Times New Roman" panose="02020603050405020304" pitchFamily="18" charset="0"/>
              </a:rPr>
              <a:t>tuy cấu tạo âm khác nhau nhưng cách đọc đều đọc là gờ. Cũng </a:t>
            </a:r>
            <a:r>
              <a:rPr lang="nl-NL" sz="2800" dirty="0">
                <a:latin typeface="Times New Roman" panose="02020603050405020304" pitchFamily="18" charset="0"/>
                <a:cs typeface="Times New Roman" panose="02020603050405020304" pitchFamily="18" charset="0"/>
              </a:rPr>
              <a:t>giống như âm</a:t>
            </a:r>
            <a:r>
              <a:rPr lang="nl-NL" sz="2800" i="1" dirty="0">
                <a:latin typeface="Times New Roman" panose="02020603050405020304" pitchFamily="18" charset="0"/>
                <a:cs typeface="Times New Roman" panose="02020603050405020304" pitchFamily="18" charset="0"/>
              </a:rPr>
              <a:t> ng</a:t>
            </a:r>
            <a:r>
              <a:rPr lang="nl-NL" sz="2800" dirty="0">
                <a:latin typeface="Times New Roman" panose="02020603050405020304" pitchFamily="18" charset="0"/>
                <a:cs typeface="Times New Roman" panose="02020603050405020304" pitchFamily="18" charset="0"/>
              </a:rPr>
              <a:t> </a:t>
            </a:r>
            <a:r>
              <a:rPr lang="nl-NL" sz="2800" i="1" dirty="0">
                <a:latin typeface="Times New Roman" panose="02020603050405020304" pitchFamily="18" charset="0"/>
                <a:cs typeface="Times New Roman" panose="02020603050405020304" pitchFamily="18" charset="0"/>
              </a:rPr>
              <a:t>đơn</a:t>
            </a:r>
            <a:r>
              <a:rPr lang="nl-NL" sz="2800" dirty="0">
                <a:latin typeface="Times New Roman" panose="02020603050405020304" pitchFamily="18" charset="0"/>
                <a:cs typeface="Times New Roman" panose="02020603050405020304" pitchFamily="18" charset="0"/>
              </a:rPr>
              <a:t> được tạo bởi âm  n+g và âm </a:t>
            </a:r>
            <a:r>
              <a:rPr lang="nl-NL" sz="2800" i="1" dirty="0">
                <a:latin typeface="Times New Roman" panose="02020603050405020304" pitchFamily="18" charset="0"/>
                <a:cs typeface="Times New Roman" panose="02020603050405020304" pitchFamily="18" charset="0"/>
              </a:rPr>
              <a:t>ngh</a:t>
            </a:r>
            <a:r>
              <a:rPr lang="nl-NL" sz="2800" dirty="0">
                <a:latin typeface="Times New Roman" panose="02020603050405020304" pitchFamily="18" charset="0"/>
                <a:cs typeface="Times New Roman" panose="02020603050405020304" pitchFamily="18" charset="0"/>
              </a:rPr>
              <a:t> </a:t>
            </a:r>
            <a:r>
              <a:rPr lang="nl-NL" sz="2800" i="1" dirty="0">
                <a:latin typeface="Times New Roman" panose="02020603050405020304" pitchFamily="18" charset="0"/>
                <a:cs typeface="Times New Roman" panose="02020603050405020304" pitchFamily="18" charset="0"/>
              </a:rPr>
              <a:t>kép</a:t>
            </a:r>
            <a:r>
              <a:rPr lang="nl-NL" sz="2800" dirty="0">
                <a:latin typeface="Times New Roman" panose="02020603050405020304" pitchFamily="18" charset="0"/>
                <a:cs typeface="Times New Roman" panose="02020603050405020304" pitchFamily="18" charset="0"/>
              </a:rPr>
              <a:t> được tạo bởi âm n+g+h. Cả ng đơn và ngh ghép đều đọc là </a:t>
            </a:r>
            <a:r>
              <a:rPr lang="nl-NL" sz="2800" i="1" dirty="0">
                <a:latin typeface="Times New Roman" panose="02020603050405020304" pitchFamily="18" charset="0"/>
                <a:cs typeface="Times New Roman" panose="02020603050405020304" pitchFamily="18" charset="0"/>
              </a:rPr>
              <a:t>ngờ.</a:t>
            </a:r>
            <a:r>
              <a:rPr lang="nl-NL" sz="28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6971571"/>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15</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9369" y="687388"/>
            <a:ext cx="9144000" cy="7663636"/>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marL="457200" indent="-457200">
              <a:defRPr/>
            </a:pPr>
            <a:endParaRPr lang="en-US" sz="2400" dirty="0">
              <a:solidFill>
                <a:srgbClr val="0070C0"/>
              </a:solidFill>
              <a:latin typeface="Times New Roman" pitchFamily="18" charset="0"/>
              <a:cs typeface="Times New Roman" pitchFamily="18" charset="0"/>
            </a:endParaRPr>
          </a:p>
          <a:p>
            <a:pPr fontAlgn="base"/>
            <a:r>
              <a:rPr lang="en-US" sz="2800" dirty="0" smtClean="0">
                <a:latin typeface="+mj-lt"/>
              </a:rPr>
              <a:t>       </a:t>
            </a:r>
            <a:r>
              <a:rPr lang="vi-VN" sz="2800" dirty="0" smtClean="0">
                <a:latin typeface="+mj-lt"/>
              </a:rPr>
              <a:t>Ngoài </a:t>
            </a:r>
            <a:r>
              <a:rPr lang="vi-VN" sz="2800" dirty="0">
                <a:latin typeface="+mj-lt"/>
              </a:rPr>
              <a:t>ra GV cần giúp học sinh nắm vững được quy tắc chính tả:</a:t>
            </a:r>
            <a:r>
              <a:rPr lang="nl-NL" sz="2800" dirty="0">
                <a:latin typeface="+mj-lt"/>
              </a:rPr>
              <a:t> </a:t>
            </a:r>
            <a:r>
              <a:rPr lang="nl-NL" sz="2800" dirty="0">
                <a:latin typeface="Times New Roman" panose="02020603050405020304" pitchFamily="18" charset="0"/>
                <a:cs typeface="Times New Roman" panose="02020603050405020304" pitchFamily="18" charset="0"/>
              </a:rPr>
              <a:t>Đứng trước âm i, âm e, âm ê phải viết bằng </a:t>
            </a:r>
            <a:r>
              <a:rPr lang="nl-NL" sz="2800" dirty="0" smtClean="0">
                <a:latin typeface="Times New Roman" panose="02020603050405020304" pitchFamily="18" charset="0"/>
                <a:cs typeface="Times New Roman" panose="02020603050405020304" pitchFamily="18" charset="0"/>
              </a:rPr>
              <a:t>chữ gh </a:t>
            </a:r>
            <a:r>
              <a:rPr lang="nl-NL" sz="2800" dirty="0">
                <a:latin typeface="Times New Roman" panose="02020603050405020304" pitchFamily="18" charset="0"/>
                <a:cs typeface="Times New Roman" panose="02020603050405020304" pitchFamily="18" charset="0"/>
              </a:rPr>
              <a:t>(kép); ngh (kép) và viết </a:t>
            </a:r>
            <a:r>
              <a:rPr lang="nl-NL" sz="2800" dirty="0" smtClean="0">
                <a:latin typeface="Times New Roman" panose="02020603050405020304" pitchFamily="18" charset="0"/>
                <a:cs typeface="Times New Roman" panose="02020603050405020304" pitchFamily="18" charset="0"/>
              </a:rPr>
              <a:t>chữ g </a:t>
            </a:r>
            <a:r>
              <a:rPr lang="nl-NL" sz="2800" dirty="0">
                <a:latin typeface="Times New Roman" panose="02020603050405020304" pitchFamily="18" charset="0"/>
                <a:cs typeface="Times New Roman" panose="02020603050405020304" pitchFamily="18" charset="0"/>
              </a:rPr>
              <a:t>(đơn);  ng (đơn)  khi đứng trước âm a, o, ô, ơ, u, ư.</a:t>
            </a:r>
            <a:endParaRPr lang="en-US" sz="2800" dirty="0">
              <a:latin typeface="Times New Roman" panose="02020603050405020304" pitchFamily="18" charset="0"/>
              <a:cs typeface="Times New Roman" panose="02020603050405020304" pitchFamily="18" charset="0"/>
            </a:endParaRPr>
          </a:p>
          <a:p>
            <a:pPr fontAlgn="base"/>
            <a:r>
              <a:rPr lang="nl-NL" sz="2800" dirty="0">
                <a:latin typeface="Times New Roman" panose="02020603050405020304" pitchFamily="18" charset="0"/>
                <a:cs typeface="Times New Roman" panose="02020603050405020304" pitchFamily="18" charset="0"/>
              </a:rPr>
              <a:t>      Đối với học sinh lớp 1 các em rất mau quên, và không nhớ được quy tắc chính tả. </a:t>
            </a:r>
            <a:r>
              <a:rPr lang="nl-NL" sz="2800" dirty="0" smtClean="0">
                <a:latin typeface="Times New Roman" panose="02020603050405020304" pitchFamily="18" charset="0"/>
                <a:cs typeface="Times New Roman" panose="02020603050405020304" pitchFamily="18" charset="0"/>
              </a:rPr>
              <a:t>Thay vì nói theo cách thông thường thì cho các em xem hoạt hình, trò chơi tạo cho các em sự hứng thú và dễ nhớ .</a:t>
            </a:r>
            <a:endParaRPr lang="en-US" sz="2800" dirty="0">
              <a:latin typeface="Times New Roman" panose="02020603050405020304" pitchFamily="18" charset="0"/>
              <a:cs typeface="Times New Roman" panose="02020603050405020304" pitchFamily="18" charset="0"/>
            </a:endParaRPr>
          </a:p>
          <a:p>
            <a:pPr marL="457200" indent="-457200">
              <a:defRPr/>
            </a:pPr>
            <a:endParaRPr lang="en-US" sz="2800" dirty="0">
              <a:solidFill>
                <a:srgbClr val="0070C0"/>
              </a:solidFill>
              <a:latin typeface="+mj-lt"/>
              <a:cs typeface="Times New Roman" pitchFamily="18" charset="0"/>
            </a:endParaRPr>
          </a:p>
          <a:p>
            <a:pPr marL="457200" indent="-457200">
              <a:defRPr/>
            </a:pPr>
            <a:endParaRPr lang="en-US" sz="2800" dirty="0">
              <a:solidFill>
                <a:srgbClr val="0070C0"/>
              </a:solidFill>
              <a:latin typeface="+mj-lt"/>
              <a:cs typeface="Times New Roman" pitchFamily="18" charset="0"/>
            </a:endParaRPr>
          </a:p>
          <a:p>
            <a:pPr marL="457200" indent="-457200">
              <a:defRPr/>
            </a:pPr>
            <a:endParaRPr lang="en-US" sz="2800" dirty="0">
              <a:solidFill>
                <a:srgbClr val="0070C0"/>
              </a:solidFill>
              <a:latin typeface="+mj-lt"/>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328221246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00597843704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6200"/>
            <a:ext cx="9144000" cy="6629400"/>
          </a:xfrm>
          <a:prstGeom prst="rect">
            <a:avLst/>
          </a:prstGeom>
        </p:spPr>
      </p:pic>
    </p:spTree>
    <p:extLst>
      <p:ext uri="{BB962C8B-B14F-4D97-AF65-F5344CB8AC3E}">
        <p14:creationId xmlns:p14="http://schemas.microsoft.com/office/powerpoint/2010/main" val="1701846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17</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9369" y="687388"/>
            <a:ext cx="9144000" cy="4216539"/>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en-US" sz="2800" dirty="0" smtClean="0">
                <a:latin typeface="Times New Roman" panose="02020603050405020304" pitchFamily="18" charset="0"/>
                <a:cs typeface="Times New Roman" panose="02020603050405020304" pitchFamily="18" charset="0"/>
              </a:rPr>
              <a:t>     </a:t>
            </a:r>
            <a:endParaRPr lang="en-US" sz="2800" dirty="0">
              <a:solidFill>
                <a:srgbClr val="0070C0"/>
              </a:solidFill>
              <a:latin typeface="+mj-lt"/>
              <a:cs typeface="Times New Roman" pitchFamily="18" charset="0"/>
            </a:endParaRPr>
          </a:p>
          <a:p>
            <a:pPr marL="457200" indent="-457200">
              <a:defRPr/>
            </a:pPr>
            <a:endParaRPr lang="en-US" sz="2800" dirty="0">
              <a:solidFill>
                <a:srgbClr val="0070C0"/>
              </a:solidFill>
              <a:latin typeface="+mj-lt"/>
              <a:cs typeface="Times New Roman" pitchFamily="18" charset="0"/>
            </a:endParaRPr>
          </a:p>
          <a:p>
            <a:pPr marL="457200" indent="-457200">
              <a:defRPr/>
            </a:pPr>
            <a:endParaRPr lang="en-US" sz="2800" dirty="0">
              <a:solidFill>
                <a:srgbClr val="0070C0"/>
              </a:solidFill>
              <a:latin typeface="+mj-lt"/>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7" name="TextBox 2"/>
          <p:cNvSpPr txBox="1">
            <a:spLocks noChangeArrowheads="1"/>
          </p:cNvSpPr>
          <p:nvPr/>
        </p:nvSpPr>
        <p:spPr bwMode="auto">
          <a:xfrm>
            <a:off x="153181" y="1892541"/>
            <a:ext cx="3231604" cy="4893647"/>
          </a:xfrm>
          <a:prstGeom prst="rect">
            <a:avLst/>
          </a:prstGeom>
          <a:solidFill>
            <a:srgbClr val="FFFF00"/>
          </a:solidFill>
          <a:ln>
            <a:noFill/>
          </a:ln>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457200" indent="-457200">
              <a:defRPr/>
            </a:pPr>
            <a:r>
              <a:rPr lang="vi-VN" sz="2400" dirty="0">
                <a:latin typeface="Times New Roman" panose="02020603050405020304" pitchFamily="18" charset="0"/>
                <a:cs typeface="Times New Roman" panose="02020603050405020304" pitchFamily="18" charset="0"/>
              </a:rPr>
              <a:t>Ví dụ: </a:t>
            </a:r>
            <a:endParaRPr lang="en-US" sz="2400" dirty="0" smtClean="0">
              <a:latin typeface="Times New Roman" panose="02020603050405020304" pitchFamily="18" charset="0"/>
              <a:cs typeface="Times New Roman" panose="02020603050405020304" pitchFamily="18" charset="0"/>
            </a:endParaRPr>
          </a:p>
          <a:p>
            <a:pPr marL="457200" indent="-457200">
              <a:defRPr/>
            </a:pPr>
            <a:r>
              <a:rPr lang="en-US" sz="2400" dirty="0" err="1" smtClean="0">
                <a:latin typeface="Times New Roman" panose="02020603050405020304" pitchFamily="18" charset="0"/>
                <a:cs typeface="Times New Roman" panose="02020603050405020304" pitchFamily="18" charset="0"/>
              </a:rPr>
              <a:t>Sau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khi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kết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thúc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các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bài</a:t>
            </a:r>
            <a:r>
              <a:rPr lang="en-US" sz="2400" dirty="0" smtClean="0">
                <a:latin typeface="Times New Roman" panose="02020603050405020304" pitchFamily="18" charset="0"/>
                <a:cs typeface="Times New Roman" panose="02020603050405020304" pitchFamily="18" charset="0"/>
              </a:rPr>
              <a:t> </a:t>
            </a:r>
          </a:p>
          <a:p>
            <a:pPr marL="457200" indent="-457200">
              <a:defRPr/>
            </a:pPr>
            <a:r>
              <a:rPr lang="en-US" sz="2400" dirty="0" err="1" smtClean="0">
                <a:latin typeface="Times New Roman" panose="02020603050405020304" pitchFamily="18" charset="0"/>
                <a:cs typeface="Times New Roman" panose="02020603050405020304" pitchFamily="18" charset="0"/>
              </a:rPr>
              <a:t>học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khi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dạy</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đến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bài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ôn</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tập</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và</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kể</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chuyện</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thay</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vì</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sinh</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đọc</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theo</a:t>
            </a:r>
            <a:endParaRPr lang="en-US" sz="2400" dirty="0">
              <a:latin typeface="Times New Roman" panose="02020603050405020304" pitchFamily="18" charset="0"/>
              <a:cs typeface="Times New Roman" panose="02020603050405020304" pitchFamily="18" charset="0"/>
            </a:endParaRPr>
          </a:p>
          <a:p>
            <a:pPr marL="457200" indent="-457200">
              <a:defRPr/>
            </a:pPr>
            <a:r>
              <a:rPr lang="en-US" sz="2400" dirty="0" smtClean="0">
                <a:latin typeface="Times New Roman" panose="02020603050405020304" pitchFamily="18" charset="0"/>
                <a:cs typeface="Times New Roman" panose="02020603050405020304" pitchFamily="18" charset="0"/>
              </a:rPr>
              <a:t>SHS </a:t>
            </a:r>
            <a:r>
              <a:rPr lang="en-US" sz="2400" dirty="0" err="1">
                <a:latin typeface="Times New Roman" panose="02020603050405020304" pitchFamily="18" charset="0"/>
                <a:cs typeface="Times New Roman" panose="02020603050405020304" pitchFamily="18" charset="0"/>
              </a:rPr>
              <a:t>giáo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tổ</a:t>
            </a:r>
            <a:endParaRPr lang="en-US" sz="2400" dirty="0" smtClean="0">
              <a:latin typeface="Times New Roman" panose="02020603050405020304" pitchFamily="18" charset="0"/>
              <a:cs typeface="Times New Roman" panose="02020603050405020304" pitchFamily="18" charset="0"/>
            </a:endParaRPr>
          </a:p>
          <a:p>
            <a:pPr marL="457200" indent="-457200">
              <a:defRPr/>
            </a:pPr>
            <a:r>
              <a:rPr lang="en-US" sz="2400" dirty="0" err="1" smtClean="0">
                <a:latin typeface="Times New Roman" panose="02020603050405020304" pitchFamily="18" charset="0"/>
                <a:cs typeface="Times New Roman" panose="02020603050405020304" pitchFamily="18" charset="0"/>
              </a:rPr>
              <a:t>chức</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trò</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nhanh</a:t>
            </a:r>
            <a:endParaRPr lang="en-US" sz="2400" dirty="0">
              <a:latin typeface="Times New Roman" panose="02020603050405020304" pitchFamily="18" charset="0"/>
              <a:cs typeface="Times New Roman" panose="02020603050405020304" pitchFamily="18" charset="0"/>
            </a:endParaRPr>
          </a:p>
          <a:p>
            <a:pPr marL="457200" indent="-457200">
              <a:defRPr/>
            </a:pPr>
            <a:r>
              <a:rPr lang="en-US" sz="2400" dirty="0" err="1">
                <a:latin typeface="Times New Roman" panose="02020603050405020304" pitchFamily="18" charset="0"/>
                <a:cs typeface="Times New Roman" panose="02020603050405020304" pitchFamily="18" charset="0"/>
              </a:rPr>
              <a:t>đọc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đúng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hứng</a:t>
            </a:r>
            <a:endParaRPr lang="en-US" sz="2400" dirty="0" smtClean="0">
              <a:latin typeface="Times New Roman" panose="02020603050405020304" pitchFamily="18" charset="0"/>
              <a:cs typeface="Times New Roman" panose="02020603050405020304" pitchFamily="18" charset="0"/>
            </a:endParaRPr>
          </a:p>
          <a:p>
            <a:pPr marL="457200" indent="-457200">
              <a:defRPr/>
            </a:pPr>
            <a:r>
              <a:rPr lang="en-US" sz="2400" dirty="0" err="1" smtClean="0">
                <a:latin typeface="Times New Roman" panose="02020603050405020304" pitchFamily="18" charset="0"/>
                <a:cs typeface="Times New Roman" panose="02020603050405020304" pitchFamily="18" charset="0"/>
              </a:rPr>
              <a:t>thú</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cũng</a:t>
            </a:r>
            <a:endParaRPr lang="en-US" sz="2400" dirty="0" smtClean="0">
              <a:latin typeface="Times New Roman" panose="02020603050405020304" pitchFamily="18" charset="0"/>
              <a:cs typeface="Times New Roman" panose="02020603050405020304" pitchFamily="18" charset="0"/>
            </a:endParaRPr>
          </a:p>
          <a:p>
            <a:pPr marL="457200" indent="-457200">
              <a:defRPr/>
            </a:pPr>
            <a:r>
              <a:rPr lang="en-US" sz="2400" dirty="0" err="1" smtClean="0">
                <a:latin typeface="Times New Roman" panose="02020603050405020304" pitchFamily="18" charset="0"/>
                <a:cs typeface="Times New Roman" panose="02020603050405020304" pitchFamily="18" charset="0"/>
              </a:rPr>
              <a:t>nâng</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cao</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khả</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năng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các</a:t>
            </a:r>
            <a:endParaRPr lang="en-US" sz="2400" dirty="0">
              <a:latin typeface="Times New Roman" panose="02020603050405020304" pitchFamily="18" charset="0"/>
              <a:cs typeface="Times New Roman" panose="02020603050405020304" pitchFamily="18" charset="0"/>
            </a:endParaRPr>
          </a:p>
          <a:p>
            <a:pPr marL="457200" indent="-457200">
              <a:defRPr/>
            </a:pPr>
            <a:r>
              <a:rPr lang="en-US" sz="2400" dirty="0" err="1" smtClean="0">
                <a:latin typeface="Times New Roman" panose="02020603050405020304" pitchFamily="18" charset="0"/>
                <a:cs typeface="Times New Roman" panose="02020603050405020304" pitchFamily="18" charset="0"/>
              </a:rPr>
              <a:t>em</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đánh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đọc</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trơn</a:t>
            </a:r>
            <a:r>
              <a:rPr lang="en-US" sz="2400" dirty="0" smtClean="0">
                <a:latin typeface="Times New Roman" panose="02020603050405020304" pitchFamily="18" charset="0"/>
                <a:cs typeface="Times New Roman" panose="02020603050405020304" pitchFamily="18" charset="0"/>
              </a:rPr>
              <a:t>,</a:t>
            </a:r>
          </a:p>
          <a:p>
            <a:pPr marL="457200" indent="-457200">
              <a:defRPr/>
            </a:pPr>
            <a:r>
              <a:rPr lang="en-US" sz="2400" dirty="0" err="1" smtClean="0">
                <a:latin typeface="Times New Roman" panose="02020603050405020304" pitchFamily="18" charset="0"/>
                <a:cs typeface="Times New Roman" panose="02020603050405020304" pitchFamily="18" charset="0"/>
              </a:rPr>
              <a:t>ghi</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nhớ</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âm</a:t>
            </a:r>
            <a:r>
              <a:rPr lang="en-US" sz="2400" dirty="0">
                <a:latin typeface="Times New Roman" panose="02020603050405020304" pitchFamily="18" charset="0"/>
                <a:cs typeface="Times New Roman" panose="02020603050405020304" pitchFamily="18" charset="0"/>
              </a:rPr>
              <a:t>.</a:t>
            </a:r>
          </a:p>
        </p:txBody>
      </p:sp>
      <p:pic>
        <p:nvPicPr>
          <p:cNvPr id="2" name="602355851623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10000" y="1334503"/>
            <a:ext cx="4952999" cy="5208588"/>
          </a:xfrm>
          <a:prstGeom prst="rect">
            <a:avLst/>
          </a:prstGeom>
        </p:spPr>
      </p:pic>
    </p:spTree>
    <p:extLst>
      <p:ext uri="{BB962C8B-B14F-4D97-AF65-F5344CB8AC3E}">
        <p14:creationId xmlns:p14="http://schemas.microsoft.com/office/powerpoint/2010/main" val="73270250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2"/>
                </p:tgtEl>
              </p:cMediaNode>
            </p:video>
          </p:childTnLst>
        </p:cTn>
      </p:par>
    </p:tnLst>
    <p:bldLst>
      <p:bldP spid="10"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18</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9369" y="687388"/>
            <a:ext cx="9144000" cy="5693866"/>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marL="457200" indent="-457200">
              <a:defRPr/>
            </a:pPr>
            <a:r>
              <a:rPr lang="en-US" sz="2800" b="1" dirty="0" smtClean="0">
                <a:latin typeface="Times New Roman" pitchFamily="18" charset="0"/>
                <a:cs typeface="Times New Roman" pitchFamily="18" charset="0"/>
              </a:rPr>
              <a:t>*</a:t>
            </a:r>
            <a:r>
              <a:rPr lang="en-US" sz="2800" b="1" dirty="0" err="1" smtClean="0">
                <a:latin typeface="Times New Roman" pitchFamily="18" charset="0"/>
                <a:cs typeface="Times New Roman" pitchFamily="18" charset="0"/>
              </a:rPr>
              <a:t>Đối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với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vần</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nl-NL" sz="2800" dirty="0" smtClean="0">
                <a:latin typeface="Times New Roman" pitchFamily="18" charset="0"/>
                <a:cs typeface="Times New Roman" pitchFamily="18" charset="0"/>
              </a:rPr>
              <a:t>Ví dụ: khi dạy bài 34: </a:t>
            </a:r>
            <a:r>
              <a:rPr lang="nl-NL" sz="2800" i="1" dirty="0" smtClean="0">
                <a:latin typeface="Times New Roman" pitchFamily="18" charset="0"/>
                <a:cs typeface="Times New Roman" pitchFamily="18" charset="0"/>
              </a:rPr>
              <a:t>am, ăm, âm</a:t>
            </a:r>
            <a:r>
              <a:rPr lang="nl-NL" sz="2800" dirty="0" smtClean="0">
                <a:latin typeface="Times New Roman" pitchFamily="18" charset="0"/>
                <a:cs typeface="Times New Roman" pitchFamily="18" charset="0"/>
              </a:rPr>
              <a:t>. GV hướng dẫn học sinh phân tích.</a:t>
            </a:r>
          </a:p>
          <a:p>
            <a:pPr marL="457200" indent="-457200">
              <a:defRPr/>
            </a:pPr>
            <a:endParaRPr lang="en-US" sz="2400" dirty="0" smtClean="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67404771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6023558252788">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8600" y="274638"/>
            <a:ext cx="8686800" cy="5851525"/>
          </a:xfrm>
        </p:spPr>
      </p:pic>
    </p:spTree>
    <p:extLst>
      <p:ext uri="{BB962C8B-B14F-4D97-AF65-F5344CB8AC3E}">
        <p14:creationId xmlns:p14="http://schemas.microsoft.com/office/powerpoint/2010/main" val="24886259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20</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11137" y="687388"/>
            <a:ext cx="8962231" cy="8710077"/>
          </a:xfrm>
          <a:prstGeom prst="rect">
            <a:avLst/>
          </a:prstGeom>
          <a:noFill/>
          <a:ln w="9525">
            <a:noFill/>
            <a:miter lim="800000"/>
            <a:headEnd/>
            <a:tailEnd/>
          </a:ln>
          <a:effectLst/>
        </p:spPr>
        <p:txBody>
          <a:bodyPr wrap="square">
            <a:spAutoFit/>
          </a:bodyPr>
          <a:lstStyle/>
          <a:p>
            <a:pPr>
              <a:defRPr/>
            </a:pPr>
            <a:r>
              <a:rPr lang="en-US" sz="3000" b="1" dirty="0" smtClean="0">
                <a:solidFill>
                  <a:srgbClr val="0070C0"/>
                </a:solidFill>
                <a:latin typeface="Times New Roman" pitchFamily="18" charset="0"/>
                <a:cs typeface="Arial" charset="0"/>
              </a:rPr>
              <a:t>1.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1: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nắm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chắc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phần</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cấu</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tạo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của</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các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a:t>
            </a:r>
          </a:p>
          <a:p>
            <a:pPr marL="457200" indent="-457200">
              <a:defRPr/>
            </a:pPr>
            <a:r>
              <a:rPr lang="en-US" sz="2800" b="1" dirty="0" smtClean="0">
                <a:latin typeface="Times New Roman" pitchFamily="18" charset="0"/>
                <a:cs typeface="Times New Roman" pitchFamily="18" charset="0"/>
              </a:rPr>
              <a:t>*</a:t>
            </a:r>
            <a:r>
              <a:rPr lang="en-US" sz="2800" b="1" dirty="0" err="1" smtClean="0">
                <a:latin typeface="Times New Roman" pitchFamily="18" charset="0"/>
                <a:cs typeface="Times New Roman" pitchFamily="18" charset="0"/>
              </a:rPr>
              <a:t>Đối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với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tiếng</a:t>
            </a:r>
            <a:endParaRPr lang="en-US" sz="2800" b="1" dirty="0" smtClean="0">
              <a:latin typeface="Times New Roman" pitchFamily="18" charset="0"/>
              <a:cs typeface="Times New Roman" pitchFamily="18" charset="0"/>
            </a:endParaRPr>
          </a:p>
          <a:p>
            <a:pPr fontAlgn="base"/>
            <a:r>
              <a:rPr lang="nl-NL" sz="2800" dirty="0"/>
              <a:t> </a:t>
            </a:r>
            <a:r>
              <a:rPr lang="nl-NL" sz="2800" dirty="0" smtClean="0"/>
              <a:t>   </a:t>
            </a:r>
            <a:r>
              <a:rPr lang="nl-NL" sz="2800" dirty="0" smtClean="0">
                <a:latin typeface="Times New Roman" panose="02020603050405020304" pitchFamily="18" charset="0"/>
                <a:cs typeface="Times New Roman" panose="02020603050405020304" pitchFamily="18" charset="0"/>
              </a:rPr>
              <a:t>Ví </a:t>
            </a:r>
            <a:r>
              <a:rPr lang="nl-NL" sz="2800" dirty="0">
                <a:latin typeface="Times New Roman" panose="02020603050405020304" pitchFamily="18" charset="0"/>
                <a:cs typeface="Times New Roman" panose="02020603050405020304" pitchFamily="18" charset="0"/>
              </a:rPr>
              <a:t>dụ: HS chưa đọc được tiếng “trường” , GV nên cho các em đánh vần tiếng trường bằng cách phân tích như sau:</a:t>
            </a:r>
            <a:endParaRPr lang="en-US" sz="2800" dirty="0">
              <a:latin typeface="Times New Roman" panose="02020603050405020304" pitchFamily="18" charset="0"/>
              <a:cs typeface="Times New Roman" panose="02020603050405020304" pitchFamily="18" charset="0"/>
            </a:endParaRPr>
          </a:p>
          <a:p>
            <a:pPr fontAlgn="base"/>
            <a:r>
              <a:rPr lang="nl-NL" sz="2800" dirty="0">
                <a:latin typeface="Times New Roman" panose="02020603050405020304" pitchFamily="18" charset="0"/>
                <a:cs typeface="Times New Roman" panose="02020603050405020304" pitchFamily="18" charset="0"/>
              </a:rPr>
              <a:t>- GV: Tiếng “trường” gồm những âm nào?</a:t>
            </a:r>
            <a:endParaRPr lang="en-US" sz="2800" dirty="0">
              <a:latin typeface="Times New Roman" panose="02020603050405020304" pitchFamily="18" charset="0"/>
              <a:cs typeface="Times New Roman" panose="02020603050405020304" pitchFamily="18" charset="0"/>
            </a:endParaRPr>
          </a:p>
          <a:p>
            <a:pPr fontAlgn="base"/>
            <a:r>
              <a:rPr lang="nl-NL" sz="2800" dirty="0">
                <a:latin typeface="Times New Roman" panose="02020603050405020304" pitchFamily="18" charset="0"/>
                <a:cs typeface="Times New Roman" panose="02020603050405020304" pitchFamily="18" charset="0"/>
              </a:rPr>
              <a:t>- HS: Tiếng “trường” gồm có âm “tr” ghép với vần “ương” và thanh huyền</a:t>
            </a:r>
            <a:endParaRPr lang="en-US" sz="2800" dirty="0">
              <a:latin typeface="Times New Roman" panose="02020603050405020304" pitchFamily="18" charset="0"/>
              <a:cs typeface="Times New Roman" panose="02020603050405020304" pitchFamily="18" charset="0"/>
            </a:endParaRPr>
          </a:p>
          <a:p>
            <a:pPr eaLnBrk="0" fontAlgn="base" hangingPunct="0"/>
            <a:r>
              <a:rPr lang="en-US" sz="2800" dirty="0">
                <a:latin typeface="Times New Roman" panose="02020603050405020304" pitchFamily="18" charset="0"/>
                <a:cs typeface="Times New Roman" panose="02020603050405020304" pitchFamily="18" charset="0"/>
              </a:rPr>
              <a:t>- GV: </a:t>
            </a:r>
            <a:r>
              <a:rPr lang="en-US" sz="2800" dirty="0" err="1">
                <a:latin typeface="Times New Roman" panose="02020603050405020304" pitchFamily="18" charset="0"/>
                <a:cs typeface="Times New Roman" panose="02020603050405020304" pitchFamily="18" charset="0"/>
              </a:rPr>
              <a:t>Vậy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đánh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vần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trường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nào</a:t>
            </a:r>
            <a:r>
              <a:rPr lang="en-US" sz="2800" dirty="0">
                <a:latin typeface="Times New Roman" panose="02020603050405020304" pitchFamily="18" charset="0"/>
                <a:cs typeface="Times New Roman" panose="02020603050405020304" pitchFamily="18" charset="0"/>
              </a:rPr>
              <a:t>?</a:t>
            </a:r>
          </a:p>
          <a:p>
            <a:pPr eaLnBrk="0" fontAlgn="base" hangingPunct="0"/>
            <a:r>
              <a:rPr lang="en-US" sz="2800" dirty="0">
                <a:latin typeface="Times New Roman" panose="02020603050405020304" pitchFamily="18" charset="0"/>
                <a:cs typeface="Times New Roman" panose="02020603050405020304" pitchFamily="18" charset="0"/>
              </a:rPr>
              <a:t>- HS: </a:t>
            </a:r>
            <a:r>
              <a:rPr lang="en-US" sz="2800" dirty="0" err="1">
                <a:latin typeface="Times New Roman" panose="02020603050405020304" pitchFamily="18" charset="0"/>
                <a:cs typeface="Times New Roman" panose="02020603050405020304" pitchFamily="18" charset="0"/>
              </a:rPr>
              <a:t>Trờ</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ương</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trương</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huyền</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trường</a:t>
            </a:r>
            <a:endParaRPr lang="en-US" sz="2800" dirty="0">
              <a:latin typeface="Times New Roman" panose="02020603050405020304" pitchFamily="18" charset="0"/>
              <a:cs typeface="Times New Roman" panose="02020603050405020304" pitchFamily="18" charset="0"/>
            </a:endParaRPr>
          </a:p>
          <a:p>
            <a:pPr eaLnBrk="0" fontAlgn="base" hangingPunct="0"/>
            <a:r>
              <a:rPr lang="en-US" sz="2800" dirty="0">
                <a:latin typeface="Times New Roman" panose="02020603050405020304" pitchFamily="18" charset="0"/>
                <a:cs typeface="Times New Roman" panose="02020603050405020304" pitchFamily="18" charset="0"/>
              </a:rPr>
              <a:t>- GV: </a:t>
            </a:r>
            <a:r>
              <a:rPr lang="en-US" sz="2800" dirty="0" err="1">
                <a:latin typeface="Times New Roman" panose="02020603050405020304" pitchFamily="18" charset="0"/>
                <a:cs typeface="Times New Roman" panose="02020603050405020304" pitchFamily="18" charset="0"/>
              </a:rPr>
              <a:t>Đọc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tiếng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nào</a:t>
            </a:r>
            <a:r>
              <a:rPr lang="en-US" sz="2800" dirty="0">
                <a:latin typeface="Times New Roman" panose="02020603050405020304" pitchFamily="18" charset="0"/>
                <a:cs typeface="Times New Roman" panose="02020603050405020304" pitchFamily="18" charset="0"/>
              </a:rPr>
              <a:t>?</a:t>
            </a:r>
          </a:p>
          <a:p>
            <a:pPr eaLnBrk="0" fontAlgn="base" hangingPunct="0"/>
            <a:r>
              <a:rPr lang="en-US" sz="2800" dirty="0">
                <a:latin typeface="Times New Roman" panose="02020603050405020304" pitchFamily="18" charset="0"/>
                <a:cs typeface="Times New Roman" panose="02020603050405020304" pitchFamily="18" charset="0"/>
              </a:rPr>
              <a:t>- HS: “</a:t>
            </a:r>
            <a:r>
              <a:rPr lang="en-US" sz="2800" dirty="0" err="1">
                <a:latin typeface="Times New Roman" panose="02020603050405020304" pitchFamily="18" charset="0"/>
                <a:cs typeface="Times New Roman" panose="02020603050405020304" pitchFamily="18" charset="0"/>
              </a:rPr>
              <a:t>Trường</a:t>
            </a:r>
            <a:r>
              <a:rPr lang="en-US" sz="2800" dirty="0">
                <a:latin typeface="Times New Roman" panose="02020603050405020304" pitchFamily="18" charset="0"/>
                <a:cs typeface="Times New Roman" panose="02020603050405020304" pitchFamily="18" charset="0"/>
              </a:rPr>
              <a:t>”</a:t>
            </a:r>
          </a:p>
          <a:p>
            <a:pPr marL="457200" indent="-457200">
              <a:defRPr/>
            </a:pPr>
            <a:endParaRPr lang="en-US" sz="2400" dirty="0" smtClean="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100038150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21</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8744" y="687388"/>
            <a:ext cx="9144000" cy="6832640"/>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2.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2: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phát</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để</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a:t>
            </a: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7" name="Content Placeholder 2"/>
          <p:cNvSpPr txBox="1">
            <a:spLocks/>
          </p:cNvSpPr>
          <p:nvPr/>
        </p:nvSpPr>
        <p:spPr>
          <a:xfrm>
            <a:off x="12492" y="1516062"/>
            <a:ext cx="8829675" cy="435133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2800" dirty="0" smtClean="0">
                <a:solidFill>
                  <a:schemeClr val="tx1"/>
                </a:solidFill>
                <a:latin typeface="Times New Roman" panose="02020603050405020304" pitchFamily="18" charset="0"/>
                <a:cs typeface="Times New Roman" panose="02020603050405020304" pitchFamily="18" charset="0"/>
              </a:rPr>
              <a:t>      </a:t>
            </a:r>
            <a:r>
              <a:rPr lang="vi-VN" sz="2800" dirty="0" smtClean="0">
                <a:solidFill>
                  <a:schemeClr val="tx1"/>
                </a:solidFill>
                <a:latin typeface="Times New Roman" panose="02020603050405020304" pitchFamily="18" charset="0"/>
                <a:cs typeface="Times New Roman" panose="02020603050405020304" pitchFamily="18" charset="0"/>
              </a:rPr>
              <a:t>Sau khi đã tìm hiểu và làm quen với các nguyên âm, phụ âm trong tiếng Việt cũng như thanh điệu. Bước tiếp theo, chúng ta sẽ hướng dẫn HS học cách phát âm và luyện âm. </a:t>
            </a:r>
            <a:endParaRPr lang="en-US" sz="2800" dirty="0" smtClean="0">
              <a:solidFill>
                <a:schemeClr val="tx1"/>
              </a:solidFill>
              <a:latin typeface="Times New Roman" panose="02020603050405020304" pitchFamily="18" charset="0"/>
              <a:cs typeface="Times New Roman" panose="02020603050405020304" pitchFamily="18" charset="0"/>
            </a:endParaRPr>
          </a:p>
          <a:p>
            <a:pPr algn="l"/>
            <a:r>
              <a:rPr lang="en-US" sz="2800" dirty="0" smtClean="0">
                <a:solidFill>
                  <a:schemeClr val="tx1"/>
                </a:solidFill>
                <a:latin typeface="Times New Roman" panose="02020603050405020304" pitchFamily="18" charset="0"/>
                <a:cs typeface="Times New Roman" panose="02020603050405020304" pitchFamily="18" charset="0"/>
              </a:rPr>
              <a:t>      </a:t>
            </a:r>
            <a:r>
              <a:rPr lang="vi-VN" sz="2800" dirty="0" smtClean="0">
                <a:solidFill>
                  <a:schemeClr val="tx1"/>
                </a:solidFill>
                <a:latin typeface="Times New Roman" panose="02020603050405020304" pitchFamily="18" charset="0"/>
                <a:cs typeface="Times New Roman" panose="02020603050405020304" pitchFamily="18" charset="0"/>
              </a:rPr>
              <a:t>Khi học cách phát âm bảng chữ cái tiếng Việt. Các em hãy tập làm quen dần với ngữ điệu và nhịp điệu. Học phát âm theo nguyên âm và phụ âm trong tiếng Việt là một quá trình đòi hỏi sự kiên nhẫn với độ chính xác cao. Do đó, không nên vội vàng mà cần kết hợp giữa học và luyện tập thường xuyên.</a:t>
            </a:r>
            <a:endParaRPr lang="en-US" sz="2800" dirty="0" smtClean="0">
              <a:solidFill>
                <a:schemeClr val="tx1"/>
              </a:solidFill>
              <a:latin typeface="Times New Roman" panose="02020603050405020304" pitchFamily="18" charset="0"/>
              <a:cs typeface="Times New Roman" panose="02020603050405020304" pitchFamily="18" charset="0"/>
            </a:endParaRPr>
          </a:p>
          <a:p>
            <a:pPr algn="l"/>
            <a:r>
              <a:rPr lang="en-US" sz="2800" i="1" dirty="0" smtClean="0">
                <a:solidFill>
                  <a:srgbClr val="FF0000"/>
                </a:solidFill>
                <a:latin typeface="Times New Roman" panose="02020603050405020304" pitchFamily="18" charset="0"/>
                <a:cs typeface="Times New Roman" panose="02020603050405020304" pitchFamily="18" charset="0"/>
              </a:rPr>
              <a:t>      </a:t>
            </a:r>
            <a:r>
              <a:rPr lang="vi-VN" sz="2800" i="1" dirty="0" smtClean="0">
                <a:solidFill>
                  <a:srgbClr val="FF0000"/>
                </a:solidFill>
                <a:latin typeface="Times New Roman" panose="02020603050405020304" pitchFamily="18" charset="0"/>
                <a:cs typeface="Times New Roman" panose="02020603050405020304" pitchFamily="18" charset="0"/>
              </a:rPr>
              <a:t>Ví dụ: Đối với các nguyên âm (i, ê, e ) khi đọc lưỡi sẽ được đưa ra trước. Các nguyên âm (u, ô, o) khi đọc lưỡi sẽ lùi về sau và tròn môi.</a:t>
            </a:r>
            <a:endParaRPr lang="en-US" sz="2800" dirty="0" smtClean="0">
              <a:solidFill>
                <a:srgbClr val="FF0000"/>
              </a:solidFill>
              <a:latin typeface="Times New Roman" panose="02020603050405020304" pitchFamily="18"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38548729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22</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4984" y="815976"/>
            <a:ext cx="9144000" cy="6832640"/>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2.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2: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phát</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để</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a:t>
            </a: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smtClean="0">
                <a:solidFill>
                  <a:srgbClr val="0070C0"/>
                </a:solidFill>
                <a:latin typeface="Times New Roman" pitchFamily="18" charset="0"/>
                <a:cs typeface="Times New Roman" pitchFamily="18" charset="0"/>
              </a:rPr>
              <a:t>         </a:t>
            </a: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8" name="Content Placeholder 2"/>
          <p:cNvSpPr txBox="1">
            <a:spLocks/>
          </p:cNvSpPr>
          <p:nvPr/>
        </p:nvSpPr>
        <p:spPr>
          <a:xfrm>
            <a:off x="211138" y="1927042"/>
            <a:ext cx="8907878"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Phát</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âm</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trong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dạy</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Tiếng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Việt</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cho</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học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sinh</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rất</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quan</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trọng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học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sinh</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phát</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âm</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đúng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thì</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sẽ</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nhận</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diện</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chữ</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đọc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đúng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Ngược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lại</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nếu</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không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được</a:t>
            </a:r>
            <a:r>
              <a:rPr lang="en-US" sz="2800" dirty="0" smtClean="0">
                <a:solidFill>
                  <a:schemeClr val="tx1"/>
                </a:solidFill>
                <a:latin typeface="Times New Roman" pitchFamily="18" charset="0"/>
                <a:cs typeface="Times New Roman" pitchFamily="18" charset="0"/>
              </a:rPr>
              <a:t> GV </a:t>
            </a:r>
            <a:r>
              <a:rPr lang="en-US" sz="2800" dirty="0" err="1" smtClean="0">
                <a:solidFill>
                  <a:schemeClr val="tx1"/>
                </a:solidFill>
                <a:latin typeface="Times New Roman" pitchFamily="18" charset="0"/>
                <a:cs typeface="Times New Roman" pitchFamily="18" charset="0"/>
              </a:rPr>
              <a:t>quan</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tâm</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kĩ</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phần</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này</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không</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được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sửa</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chữa</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kịp</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thời</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các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em</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sẽ</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dễ</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bị</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đọc</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sai</a:t>
            </a:r>
            <a:r>
              <a:rPr lang="en-US" sz="2800" dirty="0" smtClean="0">
                <a:solidFill>
                  <a:schemeClr val="tx1"/>
                </a:solidFill>
                <a:latin typeface="Times New Roman" pitchFamily="18" charset="0"/>
                <a:cs typeface="Times New Roman" pitchFamily="18" charset="0"/>
              </a:rPr>
              <a:t> do </a:t>
            </a:r>
            <a:r>
              <a:rPr lang="en-US" sz="2800" dirty="0" err="1" smtClean="0">
                <a:solidFill>
                  <a:schemeClr val="tx1"/>
                </a:solidFill>
                <a:latin typeface="Times New Roman" pitchFamily="18" charset="0"/>
                <a:cs typeface="Times New Roman" pitchFamily="18" charset="0"/>
              </a:rPr>
              <a:t>thói</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quen</a:t>
            </a:r>
            <a:r>
              <a:rPr lang="en-US" sz="2800" dirty="0" smtClean="0">
                <a:solidFill>
                  <a:schemeClr val="tx1"/>
                </a:solidFill>
                <a:latin typeface="Times New Roman" pitchFamily="18" charset="0"/>
                <a:cs typeface="Times New Roman" pitchFamily="18" charset="0"/>
              </a:rPr>
              <a:t> ở </a:t>
            </a:r>
            <a:r>
              <a:rPr lang="en-US" sz="2800" dirty="0" err="1" smtClean="0">
                <a:solidFill>
                  <a:schemeClr val="tx1"/>
                </a:solidFill>
                <a:latin typeface="Times New Roman" pitchFamily="18" charset="0"/>
                <a:cs typeface="Times New Roman" pitchFamily="18" charset="0"/>
              </a:rPr>
              <a:t>địa</a:t>
            </a:r>
            <a:r>
              <a:rPr lang="en-US" sz="2800" dirty="0" smtClean="0">
                <a:solidFill>
                  <a:schemeClr val="tx1"/>
                </a:solidFill>
                <a:latin typeface="Times New Roman" pitchFamily="18" charset="0"/>
                <a:cs typeface="Times New Roman" pitchFamily="18" charset="0"/>
              </a:rPr>
              <a:t> </a:t>
            </a:r>
            <a:r>
              <a:rPr lang="en-US" sz="2800" dirty="0" err="1" smtClean="0">
                <a:solidFill>
                  <a:schemeClr val="tx1"/>
                </a:solidFill>
                <a:latin typeface="Times New Roman" pitchFamily="18" charset="0"/>
                <a:cs typeface="Times New Roman" pitchFamily="18" charset="0"/>
              </a:rPr>
              <a:t>phương</a:t>
            </a:r>
            <a:r>
              <a:rPr lang="en-US" sz="2800" dirty="0" smtClean="0">
                <a:solidFill>
                  <a:schemeClr val="tx1"/>
                </a:solidFill>
                <a:latin typeface="Times New Roman" pitchFamily="18" charset="0"/>
                <a:cs typeface="Times New Roman" pitchFamily="18" charset="0"/>
              </a:rPr>
              <a:t>. </a:t>
            </a:r>
          </a:p>
          <a:p>
            <a:pPr algn="l"/>
            <a:r>
              <a:rPr lang="en-US" sz="2800" i="1" dirty="0" err="1" smtClean="0">
                <a:solidFill>
                  <a:schemeClr val="tx1"/>
                </a:solidFill>
                <a:latin typeface="Times New Roman" pitchFamily="18" charset="0"/>
                <a:cs typeface="Times New Roman" pitchFamily="18" charset="0"/>
              </a:rPr>
              <a:t>Ví</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dụ</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Chẳng</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hạn</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tr</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đọc</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ch</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tre</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đọc</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là</a:t>
            </a:r>
            <a:r>
              <a:rPr lang="en-US" sz="2800" i="1" dirty="0" smtClean="0">
                <a:solidFill>
                  <a:schemeClr val="tx1"/>
                </a:solidFill>
                <a:latin typeface="Times New Roman" pitchFamily="18" charset="0"/>
                <a:cs typeface="Times New Roman" pitchFamily="18" charset="0"/>
              </a:rPr>
              <a:t> </a:t>
            </a:r>
            <a:r>
              <a:rPr lang="en-US" sz="2800" i="1" dirty="0" err="1" smtClean="0">
                <a:solidFill>
                  <a:schemeClr val="tx1"/>
                </a:solidFill>
                <a:latin typeface="Times New Roman" pitchFamily="18" charset="0"/>
                <a:cs typeface="Times New Roman" pitchFamily="18" charset="0"/>
              </a:rPr>
              <a:t>che</a:t>
            </a:r>
            <a:r>
              <a:rPr lang="en-US" sz="2800" i="1" dirty="0" smtClean="0">
                <a:solidFill>
                  <a:schemeClr val="tx1"/>
                </a:solidFill>
                <a:latin typeface="Times New Roman" pitchFamily="18" charset="0"/>
                <a:cs typeface="Times New Roman" pitchFamily="18" charset="0"/>
              </a:rPr>
              <a:t>) </a:t>
            </a:r>
            <a:endParaRPr lang="en-US" sz="2800" dirty="0" smtClean="0">
              <a:solidFill>
                <a:schemeClr val="tx1"/>
              </a:solidFill>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18821638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23</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4984" y="815976"/>
            <a:ext cx="9144000" cy="6832640"/>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2.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2: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phát</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để</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a:t>
            </a: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smtClean="0">
                <a:solidFill>
                  <a:srgbClr val="0070C0"/>
                </a:solidFill>
                <a:latin typeface="Times New Roman" pitchFamily="18" charset="0"/>
                <a:cs typeface="Times New Roman" pitchFamily="18" charset="0"/>
              </a:rPr>
              <a:t>         </a:t>
            </a: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9" name="Rectangle 8"/>
          <p:cNvSpPr/>
          <p:nvPr/>
        </p:nvSpPr>
        <p:spPr>
          <a:xfrm>
            <a:off x="105087" y="1932665"/>
            <a:ext cx="8773146" cy="4862870"/>
          </a:xfrm>
          <a:prstGeom prst="rect">
            <a:avLst/>
          </a:prstGeom>
        </p:spPr>
        <p:txBody>
          <a:bodyPr wrap="square">
            <a:spAutoFit/>
          </a:bodyPr>
          <a:lstStyle/>
          <a:p>
            <a:pPr indent="450215" algn="just"/>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Để</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dạy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cho</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các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em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phát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âm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đúng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quả</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là</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rất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khó</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không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phải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chỉ</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một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vài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hôm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là</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xong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Vì</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vậy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khi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dạy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học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sinh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phát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âm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đặc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biệt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là</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học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sinh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người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dân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tộc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thiểu</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số</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thì</a:t>
            </a:r>
            <a:r>
              <a:rPr lang="en-US" sz="2800" dirty="0">
                <a:latin typeface="Times New Roman" pitchFamily="18" charset="0"/>
                <a:ea typeface="Times New Roman" pitchFamily="18" charset="0"/>
                <a:cs typeface="Times New Roman" pitchFamily="18" charset="0"/>
              </a:rPr>
              <a:t> GV </a:t>
            </a:r>
            <a:r>
              <a:rPr lang="en-US" sz="2800" dirty="0" err="1">
                <a:latin typeface="Times New Roman" pitchFamily="18" charset="0"/>
                <a:ea typeface="Times New Roman" pitchFamily="18" charset="0"/>
                <a:cs typeface="Times New Roman" pitchFamily="18" charset="0"/>
              </a:rPr>
              <a:t>cần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kết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hợp</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sử</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dụng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nhiều</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phương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pháp</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vừa</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nhìn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quan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sát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kết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hợp</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với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nghe</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rồi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làm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theo</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mẫu</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và</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luyện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tập</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thực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hành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ngay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trên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lớp</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Trong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quá</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trình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dạy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học</a:t>
            </a:r>
            <a:r>
              <a:rPr lang="en-US" sz="2800" dirty="0">
                <a:latin typeface="Times New Roman" pitchFamily="18" charset="0"/>
                <a:ea typeface="Times New Roman" pitchFamily="18" charset="0"/>
                <a:cs typeface="Times New Roman" pitchFamily="18" charset="0"/>
              </a:rPr>
              <a:t> GV </a:t>
            </a:r>
            <a:r>
              <a:rPr lang="en-US" sz="2800" dirty="0" err="1">
                <a:latin typeface="Times New Roman" pitchFamily="18" charset="0"/>
                <a:ea typeface="Times New Roman" pitchFamily="18" charset="0"/>
                <a:cs typeface="Times New Roman" pitchFamily="18" charset="0"/>
              </a:rPr>
              <a:t>cần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sử</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dụng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đồ</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dùng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trực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quan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để</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hướng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dẫn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các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em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quan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sát</a:t>
            </a:r>
            <a:r>
              <a:rPr lang="en-US" sz="2800" dirty="0">
                <a:latin typeface="Times New Roman" pitchFamily="18" charset="0"/>
                <a:ea typeface="Times New Roman" pitchFamily="18" charset="0"/>
                <a:cs typeface="Times New Roman" pitchFamily="18" charset="0"/>
              </a:rPr>
              <a:t>, so </a:t>
            </a:r>
            <a:r>
              <a:rPr lang="en-US" sz="2800" dirty="0" err="1">
                <a:latin typeface="Times New Roman" pitchFamily="18" charset="0"/>
                <a:ea typeface="Times New Roman" pitchFamily="18" charset="0"/>
                <a:cs typeface="Times New Roman" pitchFamily="18" charset="0"/>
              </a:rPr>
              <a:t>sánh</a:t>
            </a:r>
            <a:r>
              <a:rPr lang="en-US" sz="2800" dirty="0">
                <a:latin typeface="Times New Roman" pitchFamily="18" charset="0"/>
                <a:ea typeface="Times New Roman" pitchFamily="18" charset="0"/>
                <a:cs typeface="Times New Roman" pitchFamily="18" charset="0"/>
              </a:rPr>
              <a:t>, … </a:t>
            </a:r>
            <a:r>
              <a:rPr lang="en-US" sz="2800" dirty="0" err="1">
                <a:latin typeface="Times New Roman" pitchFamily="18" charset="0"/>
                <a:ea typeface="Times New Roman" pitchFamily="18" charset="0"/>
                <a:cs typeface="Times New Roman" pitchFamily="18" charset="0"/>
              </a:rPr>
              <a:t>Ngoài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hình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ảnh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trong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sách</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Tiếng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Việt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ra</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thì</a:t>
            </a:r>
            <a:r>
              <a:rPr lang="en-US" sz="2800" dirty="0">
                <a:latin typeface="Times New Roman" pitchFamily="18" charset="0"/>
                <a:ea typeface="Times New Roman" pitchFamily="18" charset="0"/>
                <a:cs typeface="Times New Roman" pitchFamily="18" charset="0"/>
              </a:rPr>
              <a:t> GV </a:t>
            </a:r>
            <a:r>
              <a:rPr lang="en-US" sz="2800" dirty="0" err="1">
                <a:latin typeface="Times New Roman" pitchFamily="18" charset="0"/>
                <a:ea typeface="Times New Roman" pitchFamily="18" charset="0"/>
                <a:cs typeface="Times New Roman" pitchFamily="18" charset="0"/>
              </a:rPr>
              <a:t>cần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phát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huy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tốt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cơ</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quan</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phát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âm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của</a:t>
            </a:r>
            <a:r>
              <a:rPr lang="en-US" sz="2800" dirty="0">
                <a:latin typeface="Times New Roman" pitchFamily="18" charset="0"/>
                <a:ea typeface="Times New Roman" pitchFamily="18" charset="0"/>
                <a:cs typeface="Times New Roman" pitchFamily="18" charset="0"/>
              </a:rPr>
              <a:t> GV (</a:t>
            </a:r>
            <a:r>
              <a:rPr lang="en-US" sz="2800" dirty="0" err="1">
                <a:latin typeface="Times New Roman" pitchFamily="18" charset="0"/>
                <a:ea typeface="Times New Roman" pitchFamily="18" charset="0"/>
                <a:cs typeface="Times New Roman" pitchFamily="18" charset="0"/>
              </a:rPr>
              <a:t>răng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miệng</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lưỡi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môi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khi</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dạy</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các</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em</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phát</a:t>
            </a:r>
            <a:r>
              <a:rPr lang="en-US" sz="2800" dirty="0">
                <a:latin typeface="Times New Roman" pitchFamily="18" charset="0"/>
                <a:ea typeface="Times New Roman" pitchFamily="18" charset="0"/>
                <a:cs typeface="Times New Roman" pitchFamily="18" charset="0"/>
              </a:rPr>
              <a:t> </a:t>
            </a:r>
            <a:r>
              <a:rPr lang="en-US" sz="2800" dirty="0" err="1">
                <a:latin typeface="Times New Roman" pitchFamily="18" charset="0"/>
                <a:ea typeface="Times New Roman" pitchFamily="18" charset="0"/>
                <a:cs typeface="Times New Roman" pitchFamily="18" charset="0"/>
              </a:rPr>
              <a:t>âm</a:t>
            </a:r>
            <a:r>
              <a:rPr lang="en-US" sz="2800" dirty="0">
                <a:latin typeface="Times New Roman" pitchFamily="18" charset="0"/>
                <a:ea typeface="Times New Roman" pitchFamily="18" charset="0"/>
                <a:cs typeface="Times New Roman" pitchFamily="18" charset="0"/>
              </a:rPr>
              <a:t>.</a:t>
            </a:r>
            <a:endParaRPr lang="en-US" sz="2800" dirty="0">
              <a:latin typeface="Times New Roman" pitchFamily="18" charset="0"/>
              <a:ea typeface="Calibri" panose="020F0502020204030204" pitchFamily="34" charset="0"/>
              <a:cs typeface="Times New Roman" pitchFamily="18" charset="0"/>
            </a:endParaRPr>
          </a:p>
          <a:p>
            <a:pPr indent="450215" algn="just">
              <a:spcAft>
                <a:spcPts val="0"/>
              </a:spcAft>
            </a:pPr>
            <a:endParaRPr lang="en-US" sz="3000" dirty="0">
              <a:effectLst/>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145978956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24</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24984" y="815976"/>
            <a:ext cx="9144000" cy="6832640"/>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2.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2: </a:t>
            </a:r>
            <a:r>
              <a:rPr lang="en-US" sz="3200" b="1" i="1" dirty="0" err="1">
                <a:solidFill>
                  <a:srgbClr val="0070C0"/>
                </a:solidFill>
                <a:latin typeface="Times New Roman" pitchFamily="18" charset="0"/>
                <a:cs typeface="Times New Roman" pitchFamily="18" charset="0"/>
              </a:rPr>
              <a:t>Giúp</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sinh</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phát</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âm</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để</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đúng</a:t>
            </a:r>
            <a:r>
              <a:rPr lang="en-US" sz="3200" b="1" i="1" dirty="0">
                <a:solidFill>
                  <a:srgbClr val="0070C0"/>
                </a:solidFill>
                <a:latin typeface="Times New Roman" pitchFamily="18" charset="0"/>
                <a:cs typeface="Times New Roman" pitchFamily="18" charset="0"/>
              </a:rPr>
              <a:t>.</a:t>
            </a: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smtClean="0">
                <a:solidFill>
                  <a:srgbClr val="0070C0"/>
                </a:solidFill>
                <a:latin typeface="Times New Roman" pitchFamily="18" charset="0"/>
                <a:cs typeface="Times New Roman" pitchFamily="18" charset="0"/>
              </a:rPr>
              <a:t>         </a:t>
            </a: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9" name="Rectangle 8"/>
          <p:cNvSpPr/>
          <p:nvPr/>
        </p:nvSpPr>
        <p:spPr>
          <a:xfrm>
            <a:off x="91346" y="1959452"/>
            <a:ext cx="8839200" cy="2677656"/>
          </a:xfrm>
          <a:prstGeom prst="rect">
            <a:avLst/>
          </a:prstGeom>
        </p:spPr>
        <p:txBody>
          <a:bodyPr wrap="square">
            <a:spAutoFit/>
          </a:bodyPr>
          <a:lstStyle/>
          <a:p>
            <a:pPr indent="457200" algn="just">
              <a:spcAft>
                <a:spcPts val="0"/>
              </a:spcAft>
            </a:pP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Khi</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đọc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những</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như</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smtClean="0">
                <a:solidFill>
                  <a:schemeClr val="accent5">
                    <a:lumMod val="50000"/>
                  </a:schemeClr>
                </a:solidFill>
                <a:latin typeface="Times New Roman" pitchFamily="18" charset="0"/>
                <a:ea typeface="Times New Roman" pitchFamily="18" charset="0"/>
                <a:cs typeface="Times New Roman" pitchFamily="18" charset="0"/>
              </a:rPr>
              <a:t>s/x </a:t>
            </a:r>
            <a:r>
              <a:rPr lang="en-US" sz="2800" dirty="0" err="1">
                <a:solidFill>
                  <a:schemeClr val="accent5">
                    <a:lumMod val="50000"/>
                  </a:schemeClr>
                </a:solidFill>
                <a:latin typeface="Times New Roman" pitchFamily="18" charset="0"/>
                <a:ea typeface="Times New Roman" pitchFamily="18" charset="0"/>
                <a:cs typeface="Times New Roman" pitchFamily="18" charset="0"/>
              </a:rPr>
              <a:t>học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sinh</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còn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gặp</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khó</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khăn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đọc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thường</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bị</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vấp</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phát</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hay </a:t>
            </a:r>
            <a:r>
              <a:rPr lang="en-US" sz="2800" dirty="0" err="1">
                <a:solidFill>
                  <a:schemeClr val="accent5">
                    <a:lumMod val="50000"/>
                  </a:schemeClr>
                </a:solidFill>
                <a:latin typeface="Times New Roman" pitchFamily="18" charset="0"/>
                <a:ea typeface="Times New Roman" pitchFamily="18" charset="0"/>
                <a:cs typeface="Times New Roman" pitchFamily="18" charset="0"/>
              </a:rPr>
              <a:t>nhầm</a:t>
            </a:r>
            <a:r>
              <a:rPr lang="en-US" sz="2800" dirty="0">
                <a:solidFill>
                  <a:schemeClr val="accent5">
                    <a:lumMod val="50000"/>
                  </a:schemeClr>
                </a:solidFill>
                <a:latin typeface="Times New Roman" pitchFamily="18" charset="0"/>
                <a:ea typeface="Times New Roman" pitchFamily="18" charset="0"/>
                <a:cs typeface="Times New Roman" pitchFamily="18" charset="0"/>
              </a:rPr>
              <a:t> . </a:t>
            </a:r>
            <a:r>
              <a:rPr lang="en-US" sz="2800" dirty="0" err="1">
                <a:solidFill>
                  <a:schemeClr val="accent5">
                    <a:lumMod val="50000"/>
                  </a:schemeClr>
                </a:solidFill>
                <a:latin typeface="Times New Roman" pitchFamily="18" charset="0"/>
                <a:ea typeface="Times New Roman" pitchFamily="18" charset="0"/>
                <a:cs typeface="Times New Roman" pitchFamily="18" charset="0"/>
              </a:rPr>
              <a:t>Vì</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vậy</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khi</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dạy</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các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này</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giáo</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viên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cần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nhắc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lại</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các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có</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smtClean="0">
                <a:solidFill>
                  <a:schemeClr val="accent5">
                    <a:lumMod val="50000"/>
                  </a:schemeClr>
                </a:solidFill>
                <a:latin typeface="Times New Roman" pitchFamily="18" charset="0"/>
                <a:ea typeface="Times New Roman" pitchFamily="18" charset="0"/>
                <a:cs typeface="Times New Roman" pitchFamily="18" charset="0"/>
              </a:rPr>
              <a:t>cách</a:t>
            </a:r>
            <a:r>
              <a:rPr lang="en-US" sz="2800" dirty="0" smtClean="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phát</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gần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giống</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phân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tích</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lại</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cấu</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tạo</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của</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các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này</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cho</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học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sinh</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luyện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đọc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nhiều</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lần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các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âm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này</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cùng</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lúc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để</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các</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em</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dễ</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phân</a:t>
            </a:r>
            <a:r>
              <a:rPr lang="en-US" sz="2800" dirty="0">
                <a:solidFill>
                  <a:schemeClr val="accent5">
                    <a:lumMod val="50000"/>
                  </a:schemeClr>
                </a:solidFill>
                <a:latin typeface="Times New Roman" pitchFamily="18" charset="0"/>
                <a:ea typeface="Times New Roman" pitchFamily="18" charset="0"/>
                <a:cs typeface="Times New Roman" pitchFamily="18" charset="0"/>
              </a:rPr>
              <a:t> </a:t>
            </a:r>
            <a:r>
              <a:rPr lang="en-US" sz="2800" dirty="0" err="1">
                <a:solidFill>
                  <a:schemeClr val="accent5">
                    <a:lumMod val="50000"/>
                  </a:schemeClr>
                </a:solidFill>
                <a:latin typeface="Times New Roman" pitchFamily="18" charset="0"/>
                <a:ea typeface="Times New Roman" pitchFamily="18" charset="0"/>
                <a:cs typeface="Times New Roman" pitchFamily="18" charset="0"/>
              </a:rPr>
              <a:t>biệt</a:t>
            </a:r>
            <a:r>
              <a:rPr lang="en-US" sz="2800" dirty="0">
                <a:solidFill>
                  <a:schemeClr val="accent5">
                    <a:lumMod val="50000"/>
                  </a:schemeClr>
                </a:solidFill>
                <a:latin typeface="Times New Roman" pitchFamily="18" charset="0"/>
                <a:ea typeface="Times New Roman" pitchFamily="18" charset="0"/>
                <a:cs typeface="Times New Roman" pitchFamily="18" charset="0"/>
              </a:rPr>
              <a:t>.</a:t>
            </a:r>
            <a:endParaRPr lang="en-US" sz="2800" dirty="0">
              <a:solidFill>
                <a:schemeClr val="accent5">
                  <a:lumMod val="50000"/>
                </a:schemeClr>
              </a:solidFill>
              <a:effectLst/>
              <a:latin typeface="Times New Roman" pitchFamily="18" charset="0"/>
              <a:ea typeface="Calibri" panose="020F0502020204030204" pitchFamily="34" charset="0"/>
              <a:cs typeface="Times New Roman" pitchFamily="18" charset="0"/>
            </a:endParaRPr>
          </a:p>
        </p:txBody>
      </p:sp>
      <p:sp>
        <p:nvSpPr>
          <p:cNvPr id="11" name="Rectangle 10"/>
          <p:cNvSpPr/>
          <p:nvPr/>
        </p:nvSpPr>
        <p:spPr>
          <a:xfrm>
            <a:off x="117579" y="4749463"/>
            <a:ext cx="8768647" cy="1384995"/>
          </a:xfrm>
          <a:prstGeom prst="rect">
            <a:avLst/>
          </a:prstGeom>
          <a:ln>
            <a:solidFill>
              <a:srgbClr val="002060"/>
            </a:solidFill>
          </a:ln>
        </p:spPr>
        <p:txBody>
          <a:bodyPr wrap="square">
            <a:spAutoFit/>
          </a:bodyPr>
          <a:lstStyle/>
          <a:p>
            <a:pPr indent="457200" algn="just">
              <a:spcAft>
                <a:spcPts val="0"/>
              </a:spcAft>
            </a:pPr>
            <a:r>
              <a:rPr lang="en-US" sz="2800" i="1" dirty="0" err="1">
                <a:solidFill>
                  <a:srgbClr val="C00000"/>
                </a:solidFill>
                <a:latin typeface="Times New Roman" pitchFamily="18" charset="0"/>
                <a:ea typeface="Times New Roman" pitchFamily="18" charset="0"/>
                <a:cs typeface="Times New Roman" pitchFamily="18" charset="0"/>
              </a:rPr>
              <a:t>Ví</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dụ</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Khi</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dạy</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bài</a:t>
            </a:r>
            <a:r>
              <a:rPr lang="en-US" sz="2800" i="1" dirty="0">
                <a:solidFill>
                  <a:srgbClr val="C00000"/>
                </a:solidFill>
                <a:latin typeface="Times New Roman" pitchFamily="18" charset="0"/>
                <a:ea typeface="Times New Roman" pitchFamily="18" charset="0"/>
                <a:cs typeface="Times New Roman" pitchFamily="18" charset="0"/>
              </a:rPr>
              <a:t> 27: V </a:t>
            </a:r>
            <a:r>
              <a:rPr lang="en-US" sz="2800" i="1" dirty="0" err="1">
                <a:solidFill>
                  <a:srgbClr val="C00000"/>
                </a:solidFill>
                <a:latin typeface="Times New Roman" pitchFamily="18" charset="0"/>
                <a:ea typeface="Times New Roman" pitchFamily="18" charset="0"/>
                <a:cs typeface="Times New Roman" pitchFamily="18" charset="0"/>
              </a:rPr>
              <a:t>v</a:t>
            </a:r>
            <a:r>
              <a:rPr lang="en-US" sz="2800" i="1" dirty="0">
                <a:solidFill>
                  <a:srgbClr val="C00000"/>
                </a:solidFill>
                <a:latin typeface="Times New Roman" pitchFamily="18" charset="0"/>
                <a:ea typeface="Times New Roman" pitchFamily="18" charset="0"/>
                <a:cs typeface="Times New Roman" pitchFamily="18" charset="0"/>
              </a:rPr>
              <a:t> X </a:t>
            </a:r>
            <a:r>
              <a:rPr lang="en-US" sz="2800" i="1" dirty="0" err="1">
                <a:solidFill>
                  <a:srgbClr val="C00000"/>
                </a:solidFill>
                <a:latin typeface="Times New Roman" pitchFamily="18" charset="0"/>
                <a:ea typeface="Times New Roman" pitchFamily="18" charset="0"/>
                <a:cs typeface="Times New Roman" pitchFamily="18" charset="0"/>
              </a:rPr>
              <a:t>x</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khi</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dạy</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đến</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âm</a:t>
            </a:r>
            <a:r>
              <a:rPr lang="en-US" sz="2800" i="1" dirty="0">
                <a:solidFill>
                  <a:srgbClr val="C00000"/>
                </a:solidFill>
                <a:latin typeface="Times New Roman" pitchFamily="18" charset="0"/>
                <a:ea typeface="Times New Roman" pitchFamily="18" charset="0"/>
                <a:cs typeface="Times New Roman" pitchFamily="18" charset="0"/>
              </a:rPr>
              <a:t> x </a:t>
            </a:r>
            <a:r>
              <a:rPr lang="en-US" sz="2800" i="1" dirty="0" err="1">
                <a:solidFill>
                  <a:srgbClr val="C00000"/>
                </a:solidFill>
                <a:latin typeface="Times New Roman" pitchFamily="18" charset="0"/>
                <a:ea typeface="Times New Roman" pitchFamily="18" charset="0"/>
                <a:cs typeface="Times New Roman" pitchFamily="18" charset="0"/>
              </a:rPr>
              <a:t>giáo</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viên</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cần</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nhắc</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lại</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âm</a:t>
            </a:r>
            <a:r>
              <a:rPr lang="en-US" sz="2800" i="1" dirty="0">
                <a:solidFill>
                  <a:srgbClr val="C00000"/>
                </a:solidFill>
                <a:latin typeface="Times New Roman" pitchFamily="18" charset="0"/>
                <a:ea typeface="Times New Roman" pitchFamily="18" charset="0"/>
                <a:cs typeface="Times New Roman" pitchFamily="18" charset="0"/>
              </a:rPr>
              <a:t> s </a:t>
            </a:r>
            <a:r>
              <a:rPr lang="en-US" sz="2800" i="1" dirty="0" err="1">
                <a:solidFill>
                  <a:srgbClr val="C00000"/>
                </a:solidFill>
                <a:latin typeface="Times New Roman" pitchFamily="18" charset="0"/>
                <a:ea typeface="Times New Roman" pitchFamily="18" charset="0"/>
                <a:cs typeface="Times New Roman" pitchFamily="18" charset="0"/>
              </a:rPr>
              <a:t>mà</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các</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em</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đã</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học</a:t>
            </a:r>
            <a:r>
              <a:rPr lang="en-US" sz="2800" i="1" dirty="0">
                <a:solidFill>
                  <a:srgbClr val="C00000"/>
                </a:solidFill>
                <a:latin typeface="Times New Roman" pitchFamily="18" charset="0"/>
                <a:ea typeface="Times New Roman" pitchFamily="18" charset="0"/>
                <a:cs typeface="Times New Roman" pitchFamily="18" charset="0"/>
              </a:rPr>
              <a:t> ở </a:t>
            </a:r>
            <a:r>
              <a:rPr lang="en-US" sz="2800" i="1" dirty="0" err="1">
                <a:solidFill>
                  <a:srgbClr val="C00000"/>
                </a:solidFill>
                <a:latin typeface="Times New Roman" pitchFamily="18" charset="0"/>
                <a:ea typeface="Times New Roman" pitchFamily="18" charset="0"/>
                <a:cs typeface="Times New Roman" pitchFamily="18" charset="0"/>
              </a:rPr>
              <a:t>bài</a:t>
            </a:r>
            <a:r>
              <a:rPr lang="en-US" sz="2800" i="1" dirty="0">
                <a:solidFill>
                  <a:srgbClr val="C00000"/>
                </a:solidFill>
                <a:latin typeface="Times New Roman" pitchFamily="18" charset="0"/>
                <a:ea typeface="Times New Roman" pitchFamily="18" charset="0"/>
                <a:cs typeface="Times New Roman" pitchFamily="18" charset="0"/>
              </a:rPr>
              <a:t> 21. </a:t>
            </a:r>
            <a:r>
              <a:rPr lang="en-US" sz="2800" i="1" dirty="0" err="1">
                <a:solidFill>
                  <a:srgbClr val="C00000"/>
                </a:solidFill>
                <a:latin typeface="Times New Roman" pitchFamily="18" charset="0"/>
                <a:ea typeface="Times New Roman" pitchFamily="18" charset="0"/>
                <a:cs typeface="Times New Roman" pitchFamily="18" charset="0"/>
              </a:rPr>
              <a:t>Sau</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đó</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phân</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tích</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lại</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cấu</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tạo</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của</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âm</a:t>
            </a:r>
            <a:r>
              <a:rPr lang="en-US" sz="2800" i="1" dirty="0">
                <a:solidFill>
                  <a:srgbClr val="C00000"/>
                </a:solidFill>
                <a:latin typeface="Times New Roman" pitchFamily="18" charset="0"/>
                <a:ea typeface="Times New Roman" pitchFamily="18" charset="0"/>
                <a:cs typeface="Times New Roman" pitchFamily="18" charset="0"/>
              </a:rPr>
              <a:t> s </a:t>
            </a:r>
            <a:r>
              <a:rPr lang="en-US" sz="2800" i="1" dirty="0" err="1">
                <a:solidFill>
                  <a:srgbClr val="C00000"/>
                </a:solidFill>
                <a:latin typeface="Times New Roman" pitchFamily="18" charset="0"/>
                <a:ea typeface="Times New Roman" pitchFamily="18" charset="0"/>
                <a:cs typeface="Times New Roman" pitchFamily="18" charset="0"/>
              </a:rPr>
              <a:t>và</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cấu</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tạo</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của</a:t>
            </a:r>
            <a:r>
              <a:rPr lang="en-US" sz="2800" i="1" dirty="0">
                <a:solidFill>
                  <a:srgbClr val="C00000"/>
                </a:solidFill>
                <a:latin typeface="Times New Roman" pitchFamily="18" charset="0"/>
                <a:ea typeface="Times New Roman" pitchFamily="18" charset="0"/>
                <a:cs typeface="Times New Roman" pitchFamily="18" charset="0"/>
              </a:rPr>
              <a:t> </a:t>
            </a:r>
            <a:r>
              <a:rPr lang="en-US" sz="2800" i="1" dirty="0" err="1">
                <a:solidFill>
                  <a:srgbClr val="C00000"/>
                </a:solidFill>
                <a:latin typeface="Times New Roman" pitchFamily="18" charset="0"/>
                <a:ea typeface="Times New Roman" pitchFamily="18" charset="0"/>
                <a:cs typeface="Times New Roman" pitchFamily="18" charset="0"/>
              </a:rPr>
              <a:t>âm</a:t>
            </a:r>
            <a:r>
              <a:rPr lang="en-US" sz="2800" i="1" dirty="0">
                <a:solidFill>
                  <a:srgbClr val="C00000"/>
                </a:solidFill>
                <a:latin typeface="Times New Roman" pitchFamily="18" charset="0"/>
                <a:ea typeface="Times New Roman" pitchFamily="18" charset="0"/>
                <a:cs typeface="Times New Roman" pitchFamily="18" charset="0"/>
              </a:rPr>
              <a:t> x. </a:t>
            </a:r>
            <a:endParaRPr lang="en-US" sz="2800" dirty="0">
              <a:solidFill>
                <a:srgbClr val="C00000"/>
              </a:solidFill>
              <a:effectLst/>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1831197709"/>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02382122876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425" y="98424"/>
            <a:ext cx="8893175" cy="6378575"/>
          </a:xfrm>
          <a:prstGeom prst="rect">
            <a:avLst/>
          </a:prstGeom>
        </p:spPr>
      </p:pic>
    </p:spTree>
    <p:extLst>
      <p:ext uri="{BB962C8B-B14F-4D97-AF65-F5344CB8AC3E}">
        <p14:creationId xmlns:p14="http://schemas.microsoft.com/office/powerpoint/2010/main" val="27525432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26</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781752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3.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3: </a:t>
            </a:r>
            <a:r>
              <a:rPr lang="vi-VN" sz="3200" b="1" i="1" dirty="0">
                <a:solidFill>
                  <a:srgbClr val="0070C0"/>
                </a:solidFill>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3200" b="1" i="1" dirty="0">
                <a:solidFill>
                  <a:srgbClr val="0070C0"/>
                </a:solidFill>
                <a:latin typeface="Times New Roman" panose="02020603050405020304" pitchFamily="18" charset="0"/>
                <a:cs typeface="Times New Roman" panose="02020603050405020304" pitchFamily="18" charset="0"/>
              </a:rPr>
              <a:t>.</a:t>
            </a:r>
            <a:endParaRPr lang="en-US" sz="3200" dirty="0">
              <a:solidFill>
                <a:srgbClr val="0070C0"/>
              </a:solidFill>
              <a:latin typeface="Times New Roman" panose="02020603050405020304" pitchFamily="18" charset="0"/>
              <a:cs typeface="Times New Roman" panose="02020603050405020304"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7" name="Rectangle 6"/>
          <p:cNvSpPr/>
          <p:nvPr/>
        </p:nvSpPr>
        <p:spPr>
          <a:xfrm>
            <a:off x="98841" y="2664727"/>
            <a:ext cx="8650432" cy="2246769"/>
          </a:xfrm>
          <a:prstGeom prst="rect">
            <a:avLst/>
          </a:prstGeom>
        </p:spPr>
        <p:txBody>
          <a:bodyPr wrap="square">
            <a:spAutoFit/>
          </a:bodyPr>
          <a:lstStyle/>
          <a:p>
            <a:pPr indent="457200" algn="just">
              <a:spcBef>
                <a:spcPts val="600"/>
              </a:spcBef>
              <a:spcAft>
                <a:spcPts val="600"/>
              </a:spcAft>
            </a:pPr>
            <a:r>
              <a:rPr lang="vi-VN" sz="2800" dirty="0">
                <a:latin typeface="Times New Roman" panose="02020603050405020304" pitchFamily="18" charset="0"/>
                <a:cs typeface="Times New Roman" panose="02020603050405020304" pitchFamily="18" charset="0"/>
              </a:rPr>
              <a:t>Khi dạy bài đọc hay bài học thuộc lòng trong chương trình tiếng việt lớp </a:t>
            </a:r>
            <a:r>
              <a:rPr lang="en-GB" sz="2800" dirty="0">
                <a:latin typeface="Times New Roman" panose="02020603050405020304" pitchFamily="18" charset="0"/>
                <a:cs typeface="Times New Roman" panose="02020603050405020304" pitchFamily="18" charset="0"/>
              </a:rPr>
              <a:t>1</a:t>
            </a:r>
            <a:r>
              <a:rPr lang="vi-VN" sz="2800" dirty="0">
                <a:latin typeface="Times New Roman" panose="02020603050405020304" pitchFamily="18" charset="0"/>
                <a:cs typeface="Times New Roman" panose="02020603050405020304" pitchFamily="18" charset="0"/>
              </a:rPr>
              <a:t>, trước hết giáo viên phải bám vào mục đích yêu cầu của bài soạn, bám vào </a:t>
            </a:r>
            <a:r>
              <a:rPr lang="en-GB" sz="2800" dirty="0" err="1">
                <a:latin typeface="Times New Roman" panose="02020603050405020304" pitchFamily="18" charset="0"/>
                <a:cs typeface="Times New Roman" panose="02020603050405020304" pitchFamily="18" charset="0"/>
              </a:rPr>
              <a:t>yêu</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cầu</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cần</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đạt</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của</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bài</a:t>
            </a:r>
            <a:r>
              <a:rPr lang="vi-VN" sz="2800" dirty="0">
                <a:latin typeface="Times New Roman" panose="02020603050405020304" pitchFamily="18" charset="0"/>
                <a:cs typeface="Times New Roman" panose="02020603050405020304" pitchFamily="18" charset="0"/>
              </a:rPr>
              <a:t>. Trong giờ dạy tập đọc chủ yếu rèn luy</a:t>
            </a:r>
            <a:r>
              <a:rPr lang="en-GB" sz="2800" dirty="0">
                <a:latin typeface="Times New Roman" panose="02020603050405020304" pitchFamily="18" charset="0"/>
                <a:cs typeface="Times New Roman" panose="02020603050405020304" pitchFamily="18" charset="0"/>
              </a:rPr>
              <a:t>ệ</a:t>
            </a:r>
            <a:r>
              <a:rPr lang="vi-VN" sz="2800" dirty="0">
                <a:latin typeface="Times New Roman" panose="02020603050405020304" pitchFamily="18" charset="0"/>
                <a:cs typeface="Times New Roman" panose="02020603050405020304" pitchFamily="18" charset="0"/>
              </a:rPr>
              <a:t>n cho học sinh hai kĩ năng: </a:t>
            </a:r>
            <a:r>
              <a:rPr lang="vi-VN" sz="2800" i="1" dirty="0">
                <a:latin typeface="Times New Roman" panose="02020603050405020304" pitchFamily="18" charset="0"/>
                <a:cs typeface="Times New Roman" panose="02020603050405020304" pitchFamily="18" charset="0"/>
              </a:rPr>
              <a:t>Kĩ năng đọc thành ti</a:t>
            </a:r>
            <a:r>
              <a:rPr lang="en-GB" sz="2800" i="1" dirty="0">
                <a:latin typeface="Times New Roman" panose="02020603050405020304" pitchFamily="18" charset="0"/>
                <a:cs typeface="Times New Roman" panose="02020603050405020304" pitchFamily="18" charset="0"/>
              </a:rPr>
              <a:t>ế</a:t>
            </a:r>
            <a:r>
              <a:rPr lang="vi-VN" sz="2800" i="1" dirty="0">
                <a:latin typeface="Times New Roman" panose="02020603050405020304" pitchFamily="18" charset="0"/>
                <a:cs typeface="Times New Roman" panose="02020603050405020304" pitchFamily="18" charset="0"/>
              </a:rPr>
              <a:t>ng và kĩ năng đọc hiểu</a:t>
            </a:r>
            <a:r>
              <a:rPr lang="vi-VN" sz="2800" dirty="0">
                <a:latin typeface="Times New Roman" panose="02020603050405020304" pitchFamily="18" charset="0"/>
                <a:cs typeface="Times New Roman" panose="02020603050405020304" pitchFamily="18" charset="0"/>
              </a:rPr>
              <a:t>.</a:t>
            </a:r>
            <a:r>
              <a:rPr lang="en-GB" sz="2800" dirty="0">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2925274"/>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27</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781752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3.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3: </a:t>
            </a:r>
            <a:r>
              <a:rPr lang="vi-VN" sz="3200" b="1" i="1" dirty="0">
                <a:solidFill>
                  <a:srgbClr val="0070C0"/>
                </a:solidFill>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3200" b="1" i="1" dirty="0">
                <a:solidFill>
                  <a:srgbClr val="0070C0"/>
                </a:solidFill>
                <a:latin typeface="Times New Roman" panose="02020603050405020304" pitchFamily="18" charset="0"/>
                <a:cs typeface="Times New Roman" panose="02020603050405020304" pitchFamily="18" charset="0"/>
              </a:rPr>
              <a:t>.</a:t>
            </a:r>
            <a:endParaRPr lang="en-US" sz="3200" dirty="0">
              <a:solidFill>
                <a:srgbClr val="0070C0"/>
              </a:solidFill>
              <a:latin typeface="Times New Roman" panose="02020603050405020304" pitchFamily="18" charset="0"/>
              <a:cs typeface="Times New Roman" panose="02020603050405020304"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8" name="Rectangle 7"/>
          <p:cNvSpPr/>
          <p:nvPr/>
        </p:nvSpPr>
        <p:spPr>
          <a:xfrm>
            <a:off x="123825" y="2692488"/>
            <a:ext cx="8737614" cy="2677656"/>
          </a:xfrm>
          <a:prstGeom prst="rect">
            <a:avLst/>
          </a:prstGeom>
        </p:spPr>
        <p:txBody>
          <a:bodyPr wrap="square">
            <a:spAutoFit/>
          </a:bodyPr>
          <a:lstStyle/>
          <a:p>
            <a:r>
              <a:rPr lang="en-US" sz="2600" dirty="0" smtClean="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Đối với từng bài dạy khi </a:t>
            </a:r>
            <a:r>
              <a:rPr lang="en-GB" sz="2800" dirty="0" err="1">
                <a:latin typeface="Times New Roman" panose="02020603050405020304" pitchFamily="18" charset="0"/>
                <a:cs typeface="Times New Roman" panose="02020603050405020304" pitchFamily="18" charset="0"/>
              </a:rPr>
              <a:t>khởi</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động</a:t>
            </a:r>
            <a:r>
              <a:rPr lang="vi-VN" sz="2800" dirty="0">
                <a:latin typeface="Times New Roman" panose="02020603050405020304" pitchFamily="18" charset="0"/>
                <a:cs typeface="Times New Roman" panose="02020603050405020304" pitchFamily="18" charset="0"/>
              </a:rPr>
              <a:t> giáo viên dùng tranh ảnh, vật thật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hoặc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cs typeface="Times New Roman" panose="02020603050405020304" pitchFamily="18" charset="0"/>
              </a:rPr>
              <a:t> video</a:t>
            </a:r>
            <a:r>
              <a:rPr lang="vi-VN" sz="2800" dirty="0">
                <a:latin typeface="Times New Roman" panose="02020603050405020304" pitchFamily="18" charset="0"/>
                <a:cs typeface="Times New Roman" panose="02020603050405020304" pitchFamily="18" charset="0"/>
              </a:rPr>
              <a:t> để giới thiệu bài có nội dung hướng học sinh vào bài học hôm nay.</a:t>
            </a:r>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Ví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4: </a:t>
            </a:r>
            <a:r>
              <a:rPr lang="en-US" sz="2800" dirty="0" err="1">
                <a:latin typeface="Times New Roman" panose="02020603050405020304" pitchFamily="18" charset="0"/>
                <a:cs typeface="Times New Roman" panose="02020603050405020304" pitchFamily="18" charset="0"/>
              </a:rPr>
              <a:t>Quạt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ngủ</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xem</a:t>
            </a:r>
            <a:r>
              <a:rPr lang="en-US" sz="2800" dirty="0">
                <a:latin typeface="Times New Roman" panose="02020603050405020304" pitchFamily="18" charset="0"/>
                <a:cs typeface="Times New Roman" panose="02020603050405020304" pitchFamily="18" charset="0"/>
              </a:rPr>
              <a:t> video </a:t>
            </a:r>
            <a:r>
              <a:rPr lang="en-US" sz="2800" dirty="0" err="1">
                <a:latin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nội</a:t>
            </a:r>
            <a:r>
              <a:rPr lang="en-US" sz="2800" dirty="0">
                <a:latin typeface="Times New Roman" panose="02020603050405020304" pitchFamily="18" charset="0"/>
                <a:cs typeface="Times New Roman" panose="02020603050405020304" pitchFamily="18" charset="0"/>
              </a:rPr>
              <a:t> dung </a:t>
            </a:r>
            <a:r>
              <a:rPr lang="en-US" sz="2800" dirty="0" err="1">
                <a:latin typeface="Times New Roman" panose="02020603050405020304" pitchFamily="18" charset="0"/>
                <a:cs typeface="Times New Roman" panose="02020603050405020304" pitchFamily="18" charset="0"/>
              </a:rPr>
              <a:t>bức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đó</a:t>
            </a:r>
            <a:r>
              <a:rPr lang="en-US" sz="2800" dirty="0">
                <a:latin typeface="Times New Roman" panose="02020603050405020304" pitchFamily="18" charset="0"/>
                <a:cs typeface="Times New Roman" panose="02020603050405020304" pitchFamily="18" charset="0"/>
              </a:rPr>
              <a:t>.</a:t>
            </a:r>
          </a:p>
          <a:p>
            <a:r>
              <a:rPr lang="vi-VN" sz="28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2946239"/>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106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57200"/>
            <a:ext cx="9144000" cy="5586413"/>
          </a:xfrm>
          <a:prstGeom prst="rect">
            <a:avLst/>
          </a:prstGeom>
        </p:spPr>
      </p:pic>
    </p:spTree>
    <p:extLst>
      <p:ext uri="{BB962C8B-B14F-4D97-AF65-F5344CB8AC3E}">
        <p14:creationId xmlns:p14="http://schemas.microsoft.com/office/powerpoint/2010/main" val="17508211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29</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781752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3.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3: </a:t>
            </a:r>
            <a:r>
              <a:rPr lang="vi-VN" sz="3200" b="1" i="1" dirty="0">
                <a:solidFill>
                  <a:srgbClr val="0070C0"/>
                </a:solidFill>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3200" b="1" i="1" dirty="0">
                <a:solidFill>
                  <a:srgbClr val="0070C0"/>
                </a:solidFill>
                <a:latin typeface="Times New Roman" panose="02020603050405020304" pitchFamily="18" charset="0"/>
                <a:cs typeface="Times New Roman" panose="02020603050405020304" pitchFamily="18" charset="0"/>
              </a:rPr>
              <a:t>.</a:t>
            </a:r>
            <a:endParaRPr lang="en-US" sz="3200" dirty="0">
              <a:solidFill>
                <a:srgbClr val="0070C0"/>
              </a:solidFill>
              <a:latin typeface="Times New Roman" panose="02020603050405020304" pitchFamily="18" charset="0"/>
              <a:cs typeface="Times New Roman" panose="02020603050405020304"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11" name="Rectangle 10"/>
          <p:cNvSpPr/>
          <p:nvPr/>
        </p:nvSpPr>
        <p:spPr>
          <a:xfrm>
            <a:off x="9525" y="2585068"/>
            <a:ext cx="8650432" cy="1815882"/>
          </a:xfrm>
          <a:prstGeom prst="rect">
            <a:avLst/>
          </a:prstGeom>
        </p:spPr>
        <p:txBody>
          <a:bodyPr wrap="square">
            <a:spAutoFit/>
          </a:bodyPr>
          <a:lstStyle/>
          <a:p>
            <a:pPr algn="just"/>
            <a:r>
              <a:rPr lang="en-US" sz="2800" dirty="0"/>
              <a:t> </a:t>
            </a:r>
            <a:r>
              <a:rPr lang="en-US" sz="2800" dirty="0" smtClean="0"/>
              <a:t>     </a:t>
            </a:r>
            <a:r>
              <a:rPr lang="en-US" sz="2800" dirty="0" err="1" smtClean="0">
                <a:latin typeface="Times New Roman" panose="02020603050405020304" pitchFamily="18" charset="0"/>
                <a:cs typeface="Times New Roman" panose="02020603050405020304" pitchFamily="18" charset="0"/>
              </a:rPr>
              <a:t>Điều</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hơn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giúp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đúng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vi-VN" sz="2800" dirty="0">
                <a:latin typeface="Times New Roman" panose="02020603050405020304" pitchFamily="18" charset="0"/>
                <a:cs typeface="Times New Roman" panose="02020603050405020304" pitchFamily="18" charset="0"/>
              </a:rPr>
              <a:t> giáo viên đọc mẫu giọng đọc </a:t>
            </a:r>
            <a:r>
              <a:rPr lang="en-GB" sz="2800" dirty="0" err="1">
                <a:latin typeface="Times New Roman" panose="02020603050405020304" pitchFamily="18" charset="0"/>
                <a:cs typeface="Times New Roman" panose="02020603050405020304" pitchFamily="18" charset="0"/>
              </a:rPr>
              <a:t>phải</a:t>
            </a:r>
            <a:r>
              <a:rPr lang="en-GB"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rõ ràng, đọc đúng từng câu biết cách ngắt nghỉ sau những câu văn có cụm từ dài hay sau những dấu câu.</a:t>
            </a:r>
            <a:endParaRPr lang="en-US" sz="2800" dirty="0">
              <a:latin typeface="Times New Roman" panose="02020603050405020304" pitchFamily="18" charset="0"/>
              <a:cs typeface="Times New Roman" panose="02020603050405020304" pitchFamily="18" charset="0"/>
            </a:endParaRPr>
          </a:p>
        </p:txBody>
      </p:sp>
      <p:sp>
        <p:nvSpPr>
          <p:cNvPr id="9" name="Rectangle 8"/>
          <p:cNvSpPr/>
          <p:nvPr/>
        </p:nvSpPr>
        <p:spPr>
          <a:xfrm>
            <a:off x="9525" y="4415940"/>
            <a:ext cx="8826708" cy="1815882"/>
          </a:xfrm>
          <a:prstGeom prst="rect">
            <a:avLst/>
          </a:prstGeom>
        </p:spPr>
        <p:txBody>
          <a:bodyPr wrap="square">
            <a:spAutoFit/>
          </a:bodyPr>
          <a:lstStyle/>
          <a:p>
            <a:pPr indent="457200" algn="just">
              <a:spcBef>
                <a:spcPts val="600"/>
              </a:spcBef>
              <a:spcAft>
                <a:spcPts val="600"/>
              </a:spcAft>
            </a:pP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Bên</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cạnh</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đó</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việc</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luyện</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đọc</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đúng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tiết</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tấu</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ngắt</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hơi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nghỉ</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hơi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đúng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ngữ</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điệu</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câu</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cần</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phải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dựa</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vào</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nghĩa</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quan</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hệ</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ngữ</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pháp</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giữa</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tiếng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từ</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ngắt</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nghỉ</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hơi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cho</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đúng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khi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đọc</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không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tách</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một</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từ</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ra</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làm</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hai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9293241"/>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30</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781752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3.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3: </a:t>
            </a:r>
            <a:r>
              <a:rPr lang="vi-VN" sz="3200" b="1" i="1" dirty="0">
                <a:solidFill>
                  <a:srgbClr val="0070C0"/>
                </a:solidFill>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3200" b="1" i="1" dirty="0">
                <a:solidFill>
                  <a:srgbClr val="0070C0"/>
                </a:solidFill>
                <a:latin typeface="Times New Roman" panose="02020603050405020304" pitchFamily="18" charset="0"/>
                <a:cs typeface="Times New Roman" panose="02020603050405020304" pitchFamily="18" charset="0"/>
              </a:rPr>
              <a:t>.</a:t>
            </a:r>
            <a:endParaRPr lang="en-US" sz="3200" dirty="0">
              <a:solidFill>
                <a:srgbClr val="0070C0"/>
              </a:solidFill>
              <a:latin typeface="Times New Roman" panose="02020603050405020304" pitchFamily="18" charset="0"/>
              <a:cs typeface="Times New Roman" panose="02020603050405020304"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12" name="Rectangle 11"/>
          <p:cNvSpPr/>
          <p:nvPr/>
        </p:nvSpPr>
        <p:spPr>
          <a:xfrm>
            <a:off x="226128" y="2899136"/>
            <a:ext cx="8310583" cy="954107"/>
          </a:xfrm>
          <a:prstGeom prst="rect">
            <a:avLst/>
          </a:prstGeom>
          <a:ln>
            <a:solidFill>
              <a:srgbClr val="FF0000"/>
            </a:solidFill>
          </a:ln>
        </p:spPr>
        <p:txBody>
          <a:bodyPr wrap="square">
            <a:spAutoFit/>
          </a:bodyPr>
          <a:lstStyle/>
          <a:p>
            <a:pPr algn="just"/>
            <a:r>
              <a:rPr lang="en-GB" sz="2800" i="1" dirty="0" err="1">
                <a:latin typeface="Times New Roman" panose="02020603050405020304" pitchFamily="18" charset="0"/>
                <a:ea typeface="Times New Roman" panose="02020603050405020304" pitchFamily="18" charset="0"/>
                <a:cs typeface="Times New Roman" panose="02020603050405020304" pitchFamily="18" charset="0"/>
              </a:rPr>
              <a:t>Ví</a:t>
            </a:r>
            <a:r>
              <a:rPr lang="en-GB"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a:latin typeface="Times New Roman" panose="02020603050405020304" pitchFamily="18" charset="0"/>
                <a:ea typeface="Times New Roman" panose="02020603050405020304" pitchFamily="18" charset="0"/>
                <a:cs typeface="Times New Roman" panose="02020603050405020304" pitchFamily="18" charset="0"/>
              </a:rPr>
              <a:t>dụ</a:t>
            </a:r>
            <a:r>
              <a:rPr lang="en-GB"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Khi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dạy</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bài</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a:latin typeface="Times New Roman" panose="02020603050405020304" pitchFamily="18" charset="0"/>
                <a:ea typeface="Times New Roman" panose="02020603050405020304" pitchFamily="18" charset="0"/>
                <a:cs typeface="Times New Roman" panose="02020603050405020304" pitchFamily="18" charset="0"/>
              </a:rPr>
              <a:t>Giờ</a:t>
            </a:r>
            <a:r>
              <a:rPr lang="en-GB"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a:latin typeface="Times New Roman" panose="02020603050405020304" pitchFamily="18" charset="0"/>
                <a:ea typeface="Times New Roman" panose="02020603050405020304" pitchFamily="18" charset="0"/>
                <a:cs typeface="Times New Roman" panose="02020603050405020304" pitchFamily="18" charset="0"/>
              </a:rPr>
              <a:t>ra</a:t>
            </a:r>
            <a:r>
              <a:rPr lang="en-GB"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smtClean="0">
                <a:latin typeface="Times New Roman" panose="02020603050405020304" pitchFamily="18" charset="0"/>
                <a:ea typeface="Times New Roman" panose="02020603050405020304" pitchFamily="18" charset="0"/>
                <a:cs typeface="Times New Roman" panose="02020603050405020304" pitchFamily="18" charset="0"/>
              </a:rPr>
              <a:t>chơi</a:t>
            </a:r>
            <a:r>
              <a:rPr lang="en-GB" sz="2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sách</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Tiếng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Việt</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lớp</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1,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tập</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2 </a:t>
            </a:r>
            <a:r>
              <a:rPr lang="en-GB" sz="2800" dirty="0" err="1">
                <a:latin typeface="Times New Roman" panose="02020603050405020304" pitchFamily="18" charset="0"/>
                <a:ea typeface="Times New Roman" panose="02020603050405020304" pitchFamily="18" charset="0"/>
                <a:cs typeface="Times New Roman" panose="02020603050405020304" pitchFamily="18" charset="0"/>
              </a:rPr>
              <a:t>trang</a:t>
            </a:r>
            <a:r>
              <a:rPr lang="en-GB" sz="2800" dirty="0">
                <a:latin typeface="Times New Roman" panose="02020603050405020304" pitchFamily="18" charset="0"/>
                <a:ea typeface="Times New Roman" panose="02020603050405020304" pitchFamily="18" charset="0"/>
                <a:cs typeface="Times New Roman" panose="02020603050405020304" pitchFamily="18" charset="0"/>
              </a:rPr>
              <a:t> 60</a:t>
            </a:r>
            <a:endParaRPr lang="en-US" sz="2800" dirty="0">
              <a:latin typeface="Times New Roman" panose="02020603050405020304" pitchFamily="18" charset="0"/>
              <a:cs typeface="Times New Roman" panose="02020603050405020304" pitchFamily="18" charset="0"/>
            </a:endParaRPr>
          </a:p>
        </p:txBody>
      </p:sp>
      <p:sp>
        <p:nvSpPr>
          <p:cNvPr id="13" name="Rectangle 12"/>
          <p:cNvSpPr/>
          <p:nvPr/>
        </p:nvSpPr>
        <p:spPr>
          <a:xfrm>
            <a:off x="1465056" y="4201630"/>
            <a:ext cx="6232938" cy="523220"/>
          </a:xfrm>
          <a:prstGeom prst="rect">
            <a:avLst/>
          </a:prstGeom>
        </p:spPr>
        <p:txBody>
          <a:bodyPr wrap="square">
            <a:spAutoFit/>
          </a:bodyPr>
          <a:lstStyle/>
          <a:p>
            <a:pPr algn="ctr"/>
            <a:r>
              <a:rPr lang="en-GB" sz="2800" i="1" dirty="0" err="1" smtClean="0">
                <a:latin typeface="Times New Roman" panose="02020603050405020304" pitchFamily="18" charset="0"/>
                <a:ea typeface="Times New Roman" panose="02020603050405020304" pitchFamily="18" charset="0"/>
                <a:cs typeface="Times New Roman" panose="02020603050405020304" pitchFamily="18" charset="0"/>
              </a:rPr>
              <a:t>Trống</a:t>
            </a:r>
            <a:r>
              <a:rPr lang="en-GB" sz="2800"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smtClean="0">
                <a:latin typeface="Times New Roman" panose="02020603050405020304" pitchFamily="18" charset="0"/>
                <a:ea typeface="Times New Roman" panose="02020603050405020304" pitchFamily="18" charset="0"/>
                <a:cs typeface="Times New Roman" panose="02020603050405020304" pitchFamily="18" charset="0"/>
              </a:rPr>
              <a:t>báo</a:t>
            </a:r>
            <a:r>
              <a:rPr lang="en-GB" sz="2800"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smtClean="0">
                <a:latin typeface="Times New Roman" panose="02020603050405020304" pitchFamily="18" charset="0"/>
                <a:ea typeface="Times New Roman" panose="02020603050405020304" pitchFamily="18" charset="0"/>
                <a:cs typeface="Times New Roman" panose="02020603050405020304" pitchFamily="18" charset="0"/>
              </a:rPr>
              <a:t>giờ</a:t>
            </a:r>
            <a:r>
              <a:rPr lang="en-GB" sz="2800"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smtClean="0">
                <a:latin typeface="Times New Roman" panose="02020603050405020304" pitchFamily="18" charset="0"/>
                <a:ea typeface="Times New Roman" panose="02020603050405020304" pitchFamily="18" charset="0"/>
                <a:cs typeface="Times New Roman" panose="02020603050405020304" pitchFamily="18" charset="0"/>
              </a:rPr>
              <a:t>ra</a:t>
            </a:r>
            <a:r>
              <a:rPr lang="en-GB" sz="2800"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GB" sz="2800" i="1" dirty="0" err="1" smtClean="0">
                <a:latin typeface="Times New Roman" panose="02020603050405020304" pitchFamily="18" charset="0"/>
                <a:ea typeface="Times New Roman" panose="02020603050405020304" pitchFamily="18" charset="0"/>
                <a:cs typeface="Times New Roman" panose="02020603050405020304" pitchFamily="18" charset="0"/>
              </a:rPr>
              <a:t>chơi</a:t>
            </a:r>
            <a:endParaRPr lang="en-US" sz="2800" dirty="0">
              <a:latin typeface="Times New Roman" panose="02020603050405020304" pitchFamily="18" charset="0"/>
              <a:cs typeface="Times New Roman" panose="02020603050405020304" pitchFamily="18" charset="0"/>
            </a:endParaRPr>
          </a:p>
        </p:txBody>
      </p:sp>
      <p:cxnSp>
        <p:nvCxnSpPr>
          <p:cNvPr id="3" name="Straight Connector 2"/>
          <p:cNvCxnSpPr/>
          <p:nvPr/>
        </p:nvCxnSpPr>
        <p:spPr>
          <a:xfrm flipH="1">
            <a:off x="4495800" y="4265198"/>
            <a:ext cx="85725" cy="52322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471972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31</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781752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3.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3: </a:t>
            </a:r>
            <a:r>
              <a:rPr lang="vi-VN" sz="3200" b="1" i="1" dirty="0">
                <a:solidFill>
                  <a:srgbClr val="0070C0"/>
                </a:solidFill>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3200" b="1" i="1" dirty="0">
                <a:solidFill>
                  <a:srgbClr val="0070C0"/>
                </a:solidFill>
                <a:latin typeface="Times New Roman" panose="02020603050405020304" pitchFamily="18" charset="0"/>
                <a:cs typeface="Times New Roman" panose="02020603050405020304" pitchFamily="18" charset="0"/>
              </a:rPr>
              <a:t>.</a:t>
            </a:r>
            <a:endParaRPr lang="en-US" sz="3200" dirty="0">
              <a:solidFill>
                <a:srgbClr val="0070C0"/>
              </a:solidFill>
              <a:latin typeface="Times New Roman" panose="02020603050405020304" pitchFamily="18" charset="0"/>
              <a:cs typeface="Times New Roman" panose="02020603050405020304"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15" name="Content Placeholder 3"/>
          <p:cNvSpPr txBox="1">
            <a:spLocks/>
          </p:cNvSpPr>
          <p:nvPr/>
        </p:nvSpPr>
        <p:spPr>
          <a:xfrm>
            <a:off x="232374" y="2642036"/>
            <a:ext cx="8606826" cy="1384995"/>
          </a:xfrm>
          <a:prstGeom prst="rect">
            <a:avLst/>
          </a:prstGeom>
        </p:spPr>
        <p:txBody>
          <a:bodyPr vert="horz" wrap="square" lIns="91440" tIns="45720" rIns="91440" bIns="45720" rtlCol="0">
            <a:sp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sz="2600" dirty="0" smtClean="0">
                <a:latin typeface="Arial" panose="020B0604020202020204" pitchFamily="34" charset="0"/>
                <a:cs typeface="Arial" panose="020B0604020202020204" pitchFamily="34" charset="0"/>
              </a:rPr>
              <a:t>    </a:t>
            </a:r>
            <a:r>
              <a:rPr lang="vi-VN" sz="2800" dirty="0" smtClean="0">
                <a:solidFill>
                  <a:schemeClr val="tx1"/>
                </a:solidFill>
                <a:latin typeface="+mj-lt"/>
                <a:cs typeface="Arial" panose="020B0604020202020204" pitchFamily="34" charset="0"/>
              </a:rPr>
              <a:t>Ngoài ra giáo viên dùng các đồ dùng trực quan để đi sâu khai thác kênh hình và kết hợp kênh chữ gây hứng thú học tập cho các em.</a:t>
            </a:r>
            <a:endParaRPr lang="en-US" sz="2800" dirty="0" smtClean="0">
              <a:solidFill>
                <a:schemeClr val="tx1"/>
              </a:solidFill>
              <a:latin typeface="+mj-lt"/>
              <a:cs typeface="Arial" panose="020B0604020202020204" pitchFamily="34" charset="0"/>
            </a:endParaRPr>
          </a:p>
        </p:txBody>
      </p:sp>
      <p:sp>
        <p:nvSpPr>
          <p:cNvPr id="16" name="Rectangle 15"/>
          <p:cNvSpPr/>
          <p:nvPr/>
        </p:nvSpPr>
        <p:spPr>
          <a:xfrm>
            <a:off x="123825" y="4203910"/>
            <a:ext cx="8534244" cy="1815882"/>
          </a:xfrm>
          <a:prstGeom prst="rect">
            <a:avLst/>
          </a:prstGeom>
        </p:spPr>
        <p:txBody>
          <a:bodyPr wrap="square">
            <a:spAutoFit/>
          </a:bodyPr>
          <a:lstStyle/>
          <a:p>
            <a:pPr algn="just"/>
            <a:r>
              <a:rPr lang="en-US" sz="2600" dirty="0" smtClean="0">
                <a:latin typeface="Arial" panose="020B0604020202020204" pitchFamily="34" charset="0"/>
                <a:cs typeface="Arial" panose="020B0604020202020204" pitchFamily="34" charset="0"/>
              </a:rPr>
              <a:t>      </a:t>
            </a:r>
            <a:r>
              <a:rPr lang="vi-VN" sz="2800" dirty="0" smtClean="0">
                <a:latin typeface="+mj-lt"/>
                <a:cs typeface="Arial" panose="020B0604020202020204" pitchFamily="34" charset="0"/>
              </a:rPr>
              <a:t>Khi </a:t>
            </a:r>
            <a:r>
              <a:rPr lang="vi-VN" sz="2800" dirty="0">
                <a:latin typeface="+mj-lt"/>
                <a:cs typeface="Arial" panose="020B0604020202020204" pitchFamily="34" charset="0"/>
              </a:rPr>
              <a:t>đọc đoạn văn có nhiều câu đối thoại của nhân vật hay những câu có dấu chấm than thì giáo viên phải nhấn giọng để tạo ra hình ảnh gợi hình gợi cảm lôi cuốn người đọc. </a:t>
            </a:r>
            <a:endParaRPr lang="en-US" sz="2800" dirty="0">
              <a:latin typeface="+mj-lt"/>
              <a:cs typeface="Arial" panose="020B0604020202020204" pitchFamily="34" charset="0"/>
            </a:endParaRPr>
          </a:p>
        </p:txBody>
      </p:sp>
    </p:spTree>
    <p:extLst>
      <p:ext uri="{BB962C8B-B14F-4D97-AF65-F5344CB8AC3E}">
        <p14:creationId xmlns:p14="http://schemas.microsoft.com/office/powerpoint/2010/main" val="34042324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barn(inVertical)">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build="p"/>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32</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7817525"/>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3.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3: </a:t>
            </a:r>
            <a:r>
              <a:rPr lang="vi-VN" sz="3200" b="1" i="1" dirty="0">
                <a:solidFill>
                  <a:srgbClr val="0070C0"/>
                </a:solidFill>
                <a:latin typeface="Times New Roman" panose="02020603050405020304" pitchFamily="18" charset="0"/>
                <a:cs typeface="Times New Roman" panose="02020603050405020304" pitchFamily="18" charset="0"/>
              </a:rPr>
              <a:t>Dạy học sinh biết thể hiện giọng điệu ngắt nghỉ, đọc đúng, đọc trơn câu văn, đoạn văn, bài thơ</a:t>
            </a:r>
            <a:r>
              <a:rPr lang="en-US" sz="3200" b="1" i="1" dirty="0">
                <a:solidFill>
                  <a:srgbClr val="0070C0"/>
                </a:solidFill>
                <a:latin typeface="Times New Roman" panose="02020603050405020304" pitchFamily="18" charset="0"/>
                <a:cs typeface="Times New Roman" panose="02020603050405020304" pitchFamily="18" charset="0"/>
              </a:rPr>
              <a:t>.</a:t>
            </a:r>
            <a:endParaRPr lang="en-US" sz="3200" dirty="0">
              <a:solidFill>
                <a:srgbClr val="0070C0"/>
              </a:solidFill>
              <a:latin typeface="Times New Roman" panose="02020603050405020304" pitchFamily="18" charset="0"/>
              <a:cs typeface="Times New Roman" panose="02020603050405020304"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200" b="1" i="1" dirty="0">
              <a:solidFill>
                <a:srgbClr val="0070C0"/>
              </a:solidFill>
              <a:latin typeface="Times New Roman" pitchFamily="18" charset="0"/>
              <a:cs typeface="Times New Roman" pitchFamily="18" charset="0"/>
            </a:endParaRPr>
          </a:p>
          <a:p>
            <a:pPr>
              <a:defRPr/>
            </a:pPr>
            <a:endParaRPr lang="en-US" sz="3000" b="1" dirty="0" smtClean="0">
              <a:solidFill>
                <a:srgbClr val="000099"/>
              </a:solidFill>
              <a:latin typeface="Times New Roman" pitchFamily="18" charset="0"/>
              <a:cs typeface="Arial" charset="0"/>
            </a:endParaRPr>
          </a:p>
          <a:p>
            <a:pPr marL="457200" indent="-457200">
              <a:defRPr/>
            </a:pPr>
            <a:r>
              <a:rPr lang="en-US" sz="2400" dirty="0">
                <a:solidFill>
                  <a:srgbClr val="0070C0"/>
                </a:solidFill>
                <a:latin typeface="Times New Roman" pitchFamily="18" charset="0"/>
                <a:cs typeface="Times New Roman" pitchFamily="18" charset="0"/>
              </a:rPr>
              <a:t>	</a:t>
            </a: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
        <p:nvSpPr>
          <p:cNvPr id="9" name="Rectangle 8"/>
          <p:cNvSpPr/>
          <p:nvPr/>
        </p:nvSpPr>
        <p:spPr>
          <a:xfrm>
            <a:off x="44502" y="2488954"/>
            <a:ext cx="8810937" cy="2677656"/>
          </a:xfrm>
          <a:prstGeom prst="rect">
            <a:avLst/>
          </a:prstGeom>
        </p:spPr>
        <p:txBody>
          <a:bodyPr wrap="square">
            <a:spAutoFit/>
          </a:bodyPr>
          <a:lstStyle/>
          <a:p>
            <a:pPr indent="457200" algn="just">
              <a:spcBef>
                <a:spcPts val="600"/>
              </a:spcBef>
              <a:spcAft>
                <a:spcPts val="600"/>
              </a:spcAft>
            </a:pPr>
            <a:r>
              <a:rPr lang="vi-VN" sz="2800" dirty="0">
                <a:latin typeface="+mj-lt"/>
                <a:cs typeface="Arial" panose="020B0604020202020204" pitchFamily="34" charset="0"/>
              </a:rPr>
              <a:t>Học sinh đọc phần luyện đọc thì tiếp đến giáo viên phải hướng dẫn học sinh tìm hiểu nội dung bài, những bài có câu hỏi khó giáo viên có thể tách ra những câu hỏi nhỏ và gợi ý cho các em trả lời tránh tình trạng dùng câu hỏi lặp đi lặp lại nhiều lần để hỏi học sinh. Gây hứng thú cho các em khi trả lời nội dung câu hỏi. </a:t>
            </a:r>
            <a:endParaRPr lang="en-US" sz="2800" dirty="0">
              <a:effectLst/>
              <a:latin typeface="+mj-lt"/>
              <a:ea typeface="Calibri" panose="020F0502020204030204" pitchFamily="34" charset="0"/>
              <a:cs typeface="Arial" panose="020B0604020202020204" pitchFamily="34" charset="0"/>
            </a:endParaRPr>
          </a:p>
        </p:txBody>
      </p:sp>
      <p:sp>
        <p:nvSpPr>
          <p:cNvPr id="11" name="Rectangle 10"/>
          <p:cNvSpPr/>
          <p:nvPr/>
        </p:nvSpPr>
        <p:spPr>
          <a:xfrm>
            <a:off x="49499" y="5042118"/>
            <a:ext cx="8810937" cy="1815882"/>
          </a:xfrm>
          <a:prstGeom prst="rect">
            <a:avLst/>
          </a:prstGeom>
        </p:spPr>
        <p:txBody>
          <a:bodyPr wrap="square">
            <a:spAutoFit/>
          </a:bodyPr>
          <a:lstStyle/>
          <a:p>
            <a:pPr algn="just"/>
            <a:r>
              <a:rPr lang="en-US" sz="2600" dirty="0">
                <a:latin typeface="Arial" panose="020B0604020202020204" pitchFamily="34" charset="0"/>
                <a:cs typeface="Arial" panose="020B0604020202020204" pitchFamily="34" charset="0"/>
              </a:rPr>
              <a:t> </a:t>
            </a:r>
            <a:r>
              <a:rPr lang="en-US" sz="2600" dirty="0" smtClean="0">
                <a:latin typeface="Arial" panose="020B0604020202020204" pitchFamily="34" charset="0"/>
                <a:cs typeface="Arial" panose="020B0604020202020204" pitchFamily="34" charset="0"/>
              </a:rPr>
              <a:t>    </a:t>
            </a:r>
            <a:r>
              <a:rPr lang="vi-VN" sz="2800" dirty="0" smtClean="0">
                <a:latin typeface="+mj-lt"/>
                <a:cs typeface="Arial" panose="020B0604020202020204" pitchFamily="34" charset="0"/>
              </a:rPr>
              <a:t>Khi </a:t>
            </a:r>
            <a:r>
              <a:rPr lang="vi-VN" sz="2800" dirty="0">
                <a:latin typeface="+mj-lt"/>
                <a:cs typeface="Arial" panose="020B0604020202020204" pitchFamily="34" charset="0"/>
              </a:rPr>
              <a:t>luyện đọc lại bài thường đọc theo cách phân vai có thể các em chọn vai và nhập vai đọc chọn vai và nhập vai theo nhân vật có thể các em chọn vai và đọc thành từng nhóm. </a:t>
            </a:r>
            <a:endParaRPr lang="en-US" sz="2800" dirty="0">
              <a:latin typeface="+mj-lt"/>
              <a:cs typeface="Arial" panose="020B0604020202020204" pitchFamily="34" charset="0"/>
            </a:endParaRPr>
          </a:p>
        </p:txBody>
      </p:sp>
    </p:spTree>
    <p:extLst>
      <p:ext uri="{BB962C8B-B14F-4D97-AF65-F5344CB8AC3E}">
        <p14:creationId xmlns:p14="http://schemas.microsoft.com/office/powerpoint/2010/main" val="235014427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33</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8217634"/>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4.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4: </a:t>
            </a:r>
            <a:r>
              <a:rPr lang="en-US" sz="3200" b="1" i="1" dirty="0" err="1">
                <a:solidFill>
                  <a:srgbClr val="0070C0"/>
                </a:solidFill>
                <a:latin typeface="Times New Roman" pitchFamily="18" charset="0"/>
                <a:cs typeface="Times New Roman" pitchFamily="18" charset="0"/>
              </a:rPr>
              <a:t>Ứng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dụng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công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nghệ</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thông</a:t>
            </a:r>
            <a:r>
              <a:rPr lang="en-US" sz="3200" b="1" i="1" dirty="0">
                <a:solidFill>
                  <a:srgbClr val="0070C0"/>
                </a:solidFill>
                <a:latin typeface="Times New Roman" pitchFamily="18" charset="0"/>
                <a:cs typeface="Times New Roman" pitchFamily="18" charset="0"/>
              </a:rPr>
              <a:t> tin </a:t>
            </a:r>
            <a:r>
              <a:rPr lang="en-US" sz="3200" b="1" i="1" dirty="0" err="1">
                <a:solidFill>
                  <a:srgbClr val="0070C0"/>
                </a:solidFill>
                <a:latin typeface="Times New Roman" pitchFamily="18" charset="0"/>
                <a:cs typeface="Times New Roman" pitchFamily="18" charset="0"/>
              </a:rPr>
              <a:t>vào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dạy</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Tiếng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Việt</a:t>
            </a:r>
            <a:r>
              <a:rPr lang="en-US" sz="3200" b="1" i="1" dirty="0" smtClean="0">
                <a:solidFill>
                  <a:srgbClr val="0070C0"/>
                </a:solidFill>
                <a:latin typeface="Times New Roman" pitchFamily="18" charset="0"/>
                <a:cs typeface="Times New Roman" pitchFamily="18" charset="0"/>
              </a:rPr>
              <a:t>.</a:t>
            </a:r>
            <a:endParaRPr lang="en-US" sz="3200" b="1" i="1" dirty="0">
              <a:solidFill>
                <a:srgbClr val="0070C0"/>
              </a:solidFill>
              <a:latin typeface="Times New Roman" pitchFamily="18" charset="0"/>
              <a:cs typeface="Times New Roman" pitchFamily="18" charset="0"/>
            </a:endParaRPr>
          </a:p>
          <a:p>
            <a:pPr>
              <a:defRPr/>
            </a:pPr>
            <a:r>
              <a:rPr lang="en-US" sz="3200" dirty="0"/>
              <a:t> </a:t>
            </a:r>
            <a:r>
              <a:rPr lang="en-US" sz="3200" dirty="0" smtClean="0"/>
              <a:t>   </a:t>
            </a:r>
            <a:r>
              <a:rPr lang="vi-VN" sz="2800" dirty="0" smtClean="0">
                <a:latin typeface="+mj-lt"/>
              </a:rPr>
              <a:t>Trong </a:t>
            </a:r>
            <a:r>
              <a:rPr lang="vi-VN" sz="2800" dirty="0">
                <a:latin typeface="+mj-lt"/>
              </a:rPr>
              <a:t>môn </a:t>
            </a:r>
            <a:r>
              <a:rPr lang="en-GB" sz="2800" dirty="0" err="1">
                <a:latin typeface="Times New Roman" panose="02020603050405020304" pitchFamily="18" charset="0"/>
                <a:cs typeface="Times New Roman" panose="02020603050405020304" pitchFamily="18" charset="0"/>
              </a:rPr>
              <a:t>Tiếng</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Việt</a:t>
            </a:r>
            <a:r>
              <a:rPr lang="vi-VN"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bài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dạy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vi-VN" sz="2800" dirty="0">
                <a:latin typeface="Times New Roman" panose="02020603050405020304" pitchFamily="18" charset="0"/>
                <a:cs typeface="Times New Roman" panose="02020603050405020304" pitchFamily="18" charset="0"/>
              </a:rPr>
              <a:t> </a:t>
            </a:r>
            <a:r>
              <a:rPr lang="vi-VN" sz="2800" dirty="0">
                <a:latin typeface="+mj-lt"/>
              </a:rPr>
              <a:t>đã và đang đem lại những tiết dạy sinh động, hiện thực hóa các hình ảnh, mô hình, trò chơi,… vô cùng phong phú và đa dạng. </a:t>
            </a:r>
            <a:endParaRPr lang="en-US" sz="2400" dirty="0">
              <a:solidFill>
                <a:srgbClr val="0070C0"/>
              </a:solidFill>
              <a:latin typeface="Times New Roman" pitchFamily="18" charset="0"/>
              <a:cs typeface="Times New Roman" pitchFamily="18" charset="0"/>
            </a:endParaRPr>
          </a:p>
          <a:p>
            <a:pPr marL="457200" indent="-457200">
              <a:defRPr/>
            </a:pPr>
            <a:r>
              <a:rPr lang="en-US" sz="2800" dirty="0" smtClean="0">
                <a:latin typeface="Times New Roman" pitchFamily="18" charset="0"/>
                <a:cs typeface="Times New Roman" pitchFamily="18" charset="0"/>
              </a:rPr>
              <a:t>      </a:t>
            </a:r>
          </a:p>
          <a:p>
            <a:pPr marL="457200" indent="-457200">
              <a:defRPr/>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Đối </a:t>
            </a:r>
            <a:r>
              <a:rPr lang="vi-VN" sz="2800" dirty="0">
                <a:latin typeface="Times New Roman" pitchFamily="18" charset="0"/>
                <a:cs typeface="Times New Roman" pitchFamily="18" charset="0"/>
              </a:rPr>
              <a:t>với học sinh lớp </a:t>
            </a:r>
            <a:r>
              <a:rPr lang="en-GB" sz="2800" dirty="0" err="1">
                <a:latin typeface="Times New Roman" pitchFamily="18" charset="0"/>
                <a:cs typeface="Times New Roman" pitchFamily="18" charset="0"/>
              </a:rPr>
              <a:t>Một</a:t>
            </a:r>
            <a:r>
              <a:rPr lang="vi-VN" sz="2800" dirty="0">
                <a:latin typeface="Times New Roman" pitchFamily="18" charset="0"/>
                <a:cs typeface="Times New Roman" pitchFamily="18" charset="0"/>
              </a:rPr>
              <a:t> các em còn nhỏ nên phương </a:t>
            </a:r>
            <a:r>
              <a:rPr lang="vi-VN" sz="2800" dirty="0"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trực </a:t>
            </a:r>
            <a:r>
              <a:rPr lang="vi-VN" sz="2800" dirty="0">
                <a:latin typeface="Times New Roman" pitchFamily="18" charset="0"/>
                <a:cs typeface="Times New Roman" pitchFamily="18" charset="0"/>
              </a:rPr>
              <a:t>quan vẫn là nhân tố quan trọng trong hoạt động học tập của học sinh. </a:t>
            </a:r>
            <a:endParaRPr lang="en-US" sz="2800" dirty="0">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2486167084"/>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23825" y="76200"/>
            <a:ext cx="8915400" cy="611188"/>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VnTime" panose="020B7200000000000000" pitchFamily="34" charset="0"/>
            </a:endParaRPr>
          </a:p>
        </p:txBody>
      </p:sp>
      <p:sp>
        <p:nvSpPr>
          <p:cNvPr id="81923" name="Rectangle 6"/>
          <p:cNvSpPr txBox="1">
            <a:spLocks noGrp="1" noChangeArrowheads="1"/>
          </p:cNvSpPr>
          <p:nvPr/>
        </p:nvSpPr>
        <p:spPr bwMode="auto">
          <a:xfrm>
            <a:off x="6219825" y="6246813"/>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r" eaLnBrk="1" hangingPunct="1">
              <a:spcBef>
                <a:spcPct val="0"/>
              </a:spcBef>
              <a:buFontTx/>
              <a:buNone/>
            </a:pPr>
            <a:fld id="{D22CB4C4-EBA4-4C52-BE50-8C87855FEE13}" type="slidenum">
              <a:rPr lang="en-US" altLang="zh-CN" sz="1400"/>
              <a:pPr algn="r" eaLnBrk="1" hangingPunct="1">
                <a:spcBef>
                  <a:spcPct val="0"/>
                </a:spcBef>
                <a:buFontTx/>
                <a:buNone/>
              </a:pPr>
              <a:t>34</a:t>
            </a:fld>
            <a:endParaRPr lang="en-US" altLang="zh-CN" sz="1400"/>
          </a:p>
        </p:txBody>
      </p:sp>
      <p:sp>
        <p:nvSpPr>
          <p:cNvPr id="10" name="Rectangle 9"/>
          <p:cNvSpPr>
            <a:spLocks noChangeArrowheads="1"/>
          </p:cNvSpPr>
          <p:nvPr/>
        </p:nvSpPr>
        <p:spPr bwMode="auto">
          <a:xfrm>
            <a:off x="211138" y="1087438"/>
            <a:ext cx="8780462" cy="538162"/>
          </a:xfrm>
          <a:prstGeom prst="rect">
            <a:avLst/>
          </a:prstGeom>
          <a:noFill/>
          <a:ln>
            <a:noFill/>
          </a:ln>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eaLnBrk="1" hangingPunct="1">
              <a:spcBef>
                <a:spcPct val="0"/>
              </a:spcBef>
              <a:buFontTx/>
              <a:buNone/>
              <a:defRPr/>
            </a:pPr>
            <a:r>
              <a:rPr lang="pt-BR" altLang="en-US" sz="2900" b="1" dirty="0">
                <a:solidFill>
                  <a:schemeClr val="accent2">
                    <a:lumMod val="75000"/>
                  </a:schemeClr>
                </a:solidFill>
                <a:latin typeface="Times New Roman" panose="02020603050405020304" pitchFamily="18" charset="0"/>
                <a:cs typeface="Times New Roman" panose="02020603050405020304" pitchFamily="18" charset="0"/>
              </a:rPr>
              <a:t>    </a:t>
            </a:r>
            <a:endParaRPr lang="en-US" altLang="en-US" sz="29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81925" name="Rectangle 2"/>
          <p:cNvSpPr>
            <a:spLocks noChangeArrowheads="1"/>
          </p:cNvSpPr>
          <p:nvPr/>
        </p:nvSpPr>
        <p:spPr bwMode="auto">
          <a:xfrm>
            <a:off x="1333500" y="204788"/>
            <a:ext cx="6061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1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15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15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500">
                <a:solidFill>
                  <a:schemeClr val="tx1"/>
                </a:solidFill>
                <a:latin typeface="Arial" panose="020B0604020202020204" pitchFamily="34" charset="0"/>
              </a:defRPr>
            </a:lvl9pPr>
          </a:lstStyle>
          <a:p>
            <a:pPr algn="ctr" eaLnBrk="1" hangingPunct="1">
              <a:spcBef>
                <a:spcPct val="0"/>
              </a:spcBef>
              <a:buFontTx/>
              <a:buNone/>
            </a:pPr>
            <a:r>
              <a:rPr lang="en-US" altLang="en-US" sz="2800" b="1">
                <a:solidFill>
                  <a:srgbClr val="FF0000"/>
                </a:solidFill>
                <a:latin typeface="Times New Roman" panose="02020603050405020304" pitchFamily="18" charset="0"/>
                <a:cs typeface="Times New Roman" panose="02020603050405020304" pitchFamily="18" charset="0"/>
              </a:rPr>
              <a:t>III. NỘI DUNG VÀ CÁC GIẢI PHÁP</a:t>
            </a:r>
          </a:p>
        </p:txBody>
      </p:sp>
      <p:sp>
        <p:nvSpPr>
          <p:cNvPr id="108548" name="Text Box 4"/>
          <p:cNvSpPr txBox="1">
            <a:spLocks noChangeArrowheads="1"/>
          </p:cNvSpPr>
          <p:nvPr/>
        </p:nvSpPr>
        <p:spPr bwMode="auto">
          <a:xfrm>
            <a:off x="9525" y="1082675"/>
            <a:ext cx="9144000" cy="8156079"/>
          </a:xfrm>
          <a:prstGeom prst="rect">
            <a:avLst/>
          </a:prstGeom>
          <a:noFill/>
          <a:ln w="9525">
            <a:noFill/>
            <a:miter lim="800000"/>
            <a:headEnd/>
            <a:tailEnd/>
          </a:ln>
          <a:effectLst/>
        </p:spPr>
        <p:txBody>
          <a:bodyPr>
            <a:spAutoFit/>
          </a:bodyPr>
          <a:lstStyle/>
          <a:p>
            <a:pPr>
              <a:defRPr/>
            </a:pPr>
            <a:r>
              <a:rPr lang="en-US" sz="3000" b="1" dirty="0" smtClean="0">
                <a:solidFill>
                  <a:srgbClr val="0070C0"/>
                </a:solidFill>
                <a:latin typeface="Times New Roman" pitchFamily="18" charset="0"/>
                <a:cs typeface="Arial" charset="0"/>
              </a:rPr>
              <a:t>4. </a:t>
            </a:r>
            <a:r>
              <a:rPr lang="en-US" sz="3000" b="1" dirty="0" err="1" smtClean="0">
                <a:solidFill>
                  <a:srgbClr val="0070C0"/>
                </a:solidFill>
                <a:latin typeface="Times New Roman" pitchFamily="18" charset="0"/>
                <a:cs typeface="Arial" charset="0"/>
              </a:rPr>
              <a:t>Giải</a:t>
            </a:r>
            <a:r>
              <a:rPr lang="en-US" sz="3000" b="1" dirty="0" smtClean="0">
                <a:solidFill>
                  <a:srgbClr val="0070C0"/>
                </a:solidFill>
                <a:latin typeface="Times New Roman" pitchFamily="18" charset="0"/>
                <a:cs typeface="Arial" charset="0"/>
              </a:rPr>
              <a:t> </a:t>
            </a:r>
            <a:r>
              <a:rPr lang="en-US" sz="3000" b="1" dirty="0" err="1" smtClean="0">
                <a:solidFill>
                  <a:srgbClr val="0070C0"/>
                </a:solidFill>
                <a:latin typeface="Times New Roman" pitchFamily="18" charset="0"/>
                <a:cs typeface="Arial" charset="0"/>
              </a:rPr>
              <a:t>pháp</a:t>
            </a:r>
            <a:r>
              <a:rPr lang="en-US" sz="3000" b="1" dirty="0" smtClean="0">
                <a:solidFill>
                  <a:srgbClr val="0070C0"/>
                </a:solidFill>
                <a:latin typeface="Times New Roman" pitchFamily="18" charset="0"/>
                <a:cs typeface="Arial" charset="0"/>
              </a:rPr>
              <a:t> 4: </a:t>
            </a:r>
            <a:r>
              <a:rPr lang="en-US" sz="3200" b="1" i="1" dirty="0" err="1">
                <a:solidFill>
                  <a:srgbClr val="0070C0"/>
                </a:solidFill>
                <a:latin typeface="Times New Roman" pitchFamily="18" charset="0"/>
                <a:cs typeface="Times New Roman" pitchFamily="18" charset="0"/>
              </a:rPr>
              <a:t>Ứng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dụng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công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nghệ</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thông</a:t>
            </a:r>
            <a:r>
              <a:rPr lang="en-US" sz="3200" b="1" i="1" dirty="0">
                <a:solidFill>
                  <a:srgbClr val="0070C0"/>
                </a:solidFill>
                <a:latin typeface="Times New Roman" pitchFamily="18" charset="0"/>
                <a:cs typeface="Times New Roman" pitchFamily="18" charset="0"/>
              </a:rPr>
              <a:t> tin </a:t>
            </a:r>
            <a:r>
              <a:rPr lang="en-US" sz="3200" b="1" i="1" dirty="0" err="1">
                <a:solidFill>
                  <a:srgbClr val="0070C0"/>
                </a:solidFill>
                <a:latin typeface="Times New Roman" pitchFamily="18" charset="0"/>
                <a:cs typeface="Times New Roman" pitchFamily="18" charset="0"/>
              </a:rPr>
              <a:t>vào</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dạy</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học</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Tiếng</a:t>
            </a:r>
            <a:r>
              <a:rPr lang="en-US" sz="3200" b="1" i="1" dirty="0">
                <a:solidFill>
                  <a:srgbClr val="0070C0"/>
                </a:solidFill>
                <a:latin typeface="Times New Roman" pitchFamily="18" charset="0"/>
                <a:cs typeface="Times New Roman" pitchFamily="18" charset="0"/>
              </a:rPr>
              <a:t> </a:t>
            </a:r>
            <a:r>
              <a:rPr lang="en-US" sz="3200" b="1" i="1" dirty="0" err="1">
                <a:solidFill>
                  <a:srgbClr val="0070C0"/>
                </a:solidFill>
                <a:latin typeface="Times New Roman" pitchFamily="18" charset="0"/>
                <a:cs typeface="Times New Roman" pitchFamily="18" charset="0"/>
              </a:rPr>
              <a:t>Việt</a:t>
            </a:r>
            <a:r>
              <a:rPr lang="en-US" sz="3200" b="1" i="1" dirty="0" smtClean="0">
                <a:solidFill>
                  <a:srgbClr val="0070C0"/>
                </a:solidFill>
                <a:latin typeface="Times New Roman" pitchFamily="18" charset="0"/>
                <a:cs typeface="Times New Roman" pitchFamily="18" charset="0"/>
              </a:rPr>
              <a:t>.</a:t>
            </a:r>
            <a:endParaRPr lang="en-US" sz="3200" b="1" i="1" dirty="0">
              <a:solidFill>
                <a:srgbClr val="0070C0"/>
              </a:solidFill>
              <a:latin typeface="Times New Roman" pitchFamily="18" charset="0"/>
              <a:cs typeface="Times New Roman" pitchFamily="18" charset="0"/>
            </a:endParaRPr>
          </a:p>
          <a:p>
            <a:pPr marL="457200" indent="-457200">
              <a:defRPr/>
            </a:pPr>
            <a:r>
              <a:rPr lang="en-US" sz="2800" dirty="0" smtClean="0">
                <a:latin typeface="Times New Roman" pitchFamily="18" charset="0"/>
                <a:cs typeface="Times New Roman" pitchFamily="18" charset="0"/>
              </a:rPr>
              <a:t>     </a:t>
            </a:r>
          </a:p>
          <a:p>
            <a:pPr marL="457200" indent="-457200">
              <a:defRPr/>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Kế</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hoạch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bài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dạy</a:t>
            </a:r>
            <a:r>
              <a:rPr lang="en-US" sz="2800" dirty="0">
                <a:latin typeface="Times New Roman" pitchFamily="18" charset="0"/>
                <a:cs typeface="Times New Roman" pitchFamily="18" charset="0"/>
              </a:rPr>
              <a:t> </a:t>
            </a:r>
            <a:r>
              <a:rPr lang="vi-VN" sz="2800" dirty="0">
                <a:latin typeface="Times New Roman" pitchFamily="18" charset="0"/>
                <a:cs typeface="Times New Roman" pitchFamily="18" charset="0"/>
              </a:rPr>
              <a:t>điện tử sinh động không chỉ có văn bản chữ mà còn có cả âm thanh, hình ảnh sống động, chân thực giúp học sinh cảm thấy hứng khởi hơn trong tiết học vì có thể nhìn hình ảnh trực quan bằng mắt thấy, tai nghe,… Do đó, học sinh sẽ tiếp thu bài học hiệu quả hơn và hiểu bài học sâu sắc hơn.</a:t>
            </a:r>
            <a:endParaRPr lang="en-US" sz="28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endParaRPr lang="en-US" sz="2400" dirty="0">
              <a:solidFill>
                <a:srgbClr val="0070C0"/>
              </a:solidFill>
              <a:latin typeface="Times New Roman" pitchFamily="18" charset="0"/>
              <a:cs typeface="Times New Roman" pitchFamily="18" charset="0"/>
            </a:endParaRPr>
          </a:p>
          <a:p>
            <a:pPr marL="457200" indent="-457200">
              <a:defRPr/>
            </a:pPr>
            <a:r>
              <a:rPr lang="vi-VN" sz="2400" dirty="0">
                <a:latin typeface="Arial" charset="0"/>
                <a:cs typeface="Arial" charset="0"/>
              </a:rPr>
              <a:t/>
            </a:r>
            <a:br>
              <a:rPr lang="vi-VN" sz="2400" dirty="0">
                <a:latin typeface="Arial" charset="0"/>
                <a:cs typeface="Arial" charset="0"/>
              </a:rPr>
            </a:br>
            <a:endParaRPr lang="en-US" sz="240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179476644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00276991171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66800" y="0"/>
            <a:ext cx="6629400" cy="6858000"/>
          </a:xfrm>
          <a:prstGeom prst="rect">
            <a:avLst/>
          </a:prstGeom>
        </p:spPr>
      </p:pic>
    </p:spTree>
    <p:extLst>
      <p:ext uri="{BB962C8B-B14F-4D97-AF65-F5344CB8AC3E}">
        <p14:creationId xmlns:p14="http://schemas.microsoft.com/office/powerpoint/2010/main" val="23561780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453908" y="1371600"/>
            <a:ext cx="8405812" cy="5068418"/>
          </a:xfrm>
          <a:prstGeom prst="roundRect">
            <a:avLst>
              <a:gd name="adj" fmla="val 7739"/>
            </a:avLst>
          </a:prstGeom>
          <a:solidFill>
            <a:srgbClr val="FEF4EC"/>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p>
        </p:txBody>
      </p:sp>
      <p:sp>
        <p:nvSpPr>
          <p:cNvPr id="30" name="TextBox 29"/>
          <p:cNvSpPr txBox="1"/>
          <p:nvPr/>
        </p:nvSpPr>
        <p:spPr>
          <a:xfrm>
            <a:off x="476159" y="762000"/>
            <a:ext cx="8191591" cy="2062103"/>
          </a:xfrm>
          <a:prstGeom prst="rect">
            <a:avLst/>
          </a:prstGeom>
          <a:noFill/>
        </p:spPr>
        <p:txBody>
          <a:bodyPr wrap="square" rtlCol="0">
            <a:spAutoFit/>
          </a:bodyPr>
          <a:lstStyle/>
          <a:p>
            <a:pPr algn="just"/>
            <a:r>
              <a:rPr lang="en-US" sz="2400" dirty="0" smtClean="0"/>
              <a:t>	</a:t>
            </a:r>
            <a:r>
              <a:rPr lang="en-US" sz="2000" dirty="0" smtClean="0"/>
              <a:t> </a:t>
            </a:r>
          </a:p>
          <a:p>
            <a:r>
              <a:rPr lang="en-US" sz="2800" dirty="0" smtClean="0"/>
              <a:t>         </a:t>
            </a:r>
          </a:p>
          <a:p>
            <a:pPr algn="just">
              <a:spcAft>
                <a:spcPts val="0"/>
              </a:spcAft>
            </a:pPr>
            <a:r>
              <a:rPr lang="en-US" sz="2800" dirty="0">
                <a:latin typeface="Times New Roman" pitchFamily="18" charset="0"/>
                <a:ea typeface="Calibri" panose="020F0502020204030204" pitchFamily="34" charset="0"/>
                <a:cs typeface="Times New Roman" pitchFamily="18" charset="0"/>
              </a:rPr>
              <a:t> </a:t>
            </a:r>
            <a:r>
              <a:rPr lang="en-US" sz="2800" dirty="0" smtClean="0">
                <a:latin typeface="Times New Roman" pitchFamily="18" charset="0"/>
                <a:ea typeface="Calibri" panose="020F0502020204030204" pitchFamily="34" charset="0"/>
                <a:cs typeface="Times New Roman" pitchFamily="18" charset="0"/>
              </a:rPr>
              <a:t>       </a:t>
            </a:r>
            <a:r>
              <a:rPr lang="en-US" sz="2800" b="1" dirty="0" err="1">
                <a:latin typeface="Times New Roman" pitchFamily="18" charset="0"/>
                <a:ea typeface="Times New Roman" pitchFamily="18" charset="0"/>
                <a:cs typeface="Times New Roman" pitchFamily="18" charset="0"/>
              </a:rPr>
              <a:t>Kết</a:t>
            </a:r>
            <a:r>
              <a:rPr lang="en-US" sz="2800" b="1" dirty="0">
                <a:latin typeface="Times New Roman" pitchFamily="18" charset="0"/>
                <a:ea typeface="Times New Roman" pitchFamily="18" charset="0"/>
                <a:cs typeface="Times New Roman" pitchFamily="18" charset="0"/>
              </a:rPr>
              <a:t> </a:t>
            </a:r>
            <a:r>
              <a:rPr lang="en-US" sz="2800" b="1" dirty="0" err="1">
                <a:latin typeface="Times New Roman" pitchFamily="18" charset="0"/>
                <a:ea typeface="Times New Roman" pitchFamily="18" charset="0"/>
                <a:cs typeface="Times New Roman" pitchFamily="18" charset="0"/>
              </a:rPr>
              <a:t>quả</a:t>
            </a:r>
            <a:r>
              <a:rPr lang="en-US" sz="2800" b="1" dirty="0">
                <a:latin typeface="Times New Roman" pitchFamily="18" charset="0"/>
                <a:ea typeface="Times New Roman" pitchFamily="18" charset="0"/>
                <a:cs typeface="Times New Roman" pitchFamily="18" charset="0"/>
              </a:rPr>
              <a:t> </a:t>
            </a:r>
            <a:r>
              <a:rPr lang="en-US" sz="2800" b="1" dirty="0" err="1" smtClean="0">
                <a:latin typeface="Times New Roman" pitchFamily="18" charset="0"/>
                <a:ea typeface="Times New Roman" pitchFamily="18" charset="0"/>
                <a:cs typeface="Times New Roman" pitchFamily="18" charset="0"/>
              </a:rPr>
              <a:t>cụ</a:t>
            </a:r>
            <a:r>
              <a:rPr lang="en-US" sz="2800" b="1" dirty="0" smtClean="0">
                <a:latin typeface="Times New Roman" pitchFamily="18" charset="0"/>
                <a:ea typeface="Times New Roman" pitchFamily="18" charset="0"/>
                <a:cs typeface="Times New Roman" pitchFamily="18" charset="0"/>
              </a:rPr>
              <a:t> </a:t>
            </a:r>
            <a:r>
              <a:rPr lang="en-US" sz="2800" b="1" dirty="0" err="1" smtClean="0">
                <a:latin typeface="Times New Roman" pitchFamily="18" charset="0"/>
                <a:ea typeface="Times New Roman" pitchFamily="18" charset="0"/>
                <a:cs typeface="Times New Roman" pitchFamily="18" charset="0"/>
              </a:rPr>
              <a:t>thể</a:t>
            </a:r>
            <a:endParaRPr lang="en-US" sz="2800" b="1" dirty="0" smtClean="0">
              <a:latin typeface="Times New Roman" pitchFamily="18" charset="0"/>
              <a:ea typeface="Times New Roman" pitchFamily="18" charset="0"/>
              <a:cs typeface="Times New Roman" pitchFamily="18" charset="0"/>
            </a:endParaRPr>
          </a:p>
          <a:p>
            <a:pPr algn="just">
              <a:spcAft>
                <a:spcPts val="0"/>
              </a:spcAft>
            </a:pPr>
            <a:endParaRPr lang="en-US" sz="2800" b="1" dirty="0">
              <a:latin typeface="Times New Roman" pitchFamily="18" charset="0"/>
              <a:ea typeface="Times New Roman" pitchFamily="18" charset="0"/>
              <a:cs typeface="Times New Roman" pitchFamily="18" charset="0"/>
            </a:endParaRPr>
          </a:p>
          <a:p>
            <a:pPr algn="just"/>
            <a:endParaRPr lang="en-US" sz="2000" dirty="0"/>
          </a:p>
        </p:txBody>
      </p:sp>
      <p:graphicFrame>
        <p:nvGraphicFramePr>
          <p:cNvPr id="2" name="Table 1"/>
          <p:cNvGraphicFramePr>
            <a:graphicFrameLocks noGrp="1"/>
          </p:cNvGraphicFramePr>
          <p:nvPr>
            <p:extLst>
              <p:ext uri="{D42A27DB-BD31-4B8C-83A1-F6EECF244321}">
                <p14:modId xmlns:p14="http://schemas.microsoft.com/office/powerpoint/2010/main" val="181529174"/>
              </p:ext>
            </p:extLst>
          </p:nvPr>
        </p:nvGraphicFramePr>
        <p:xfrm>
          <a:off x="609600" y="2438400"/>
          <a:ext cx="8058150" cy="3108960"/>
        </p:xfrm>
        <a:graphic>
          <a:graphicData uri="http://schemas.openxmlformats.org/drawingml/2006/table">
            <a:tbl>
              <a:tblPr firstRow="1" bandRow="1">
                <a:tableStyleId>{5C22544A-7EE6-4342-B048-85BDC9FD1C3A}</a:tableStyleId>
              </a:tblPr>
              <a:tblGrid>
                <a:gridCol w="914400"/>
                <a:gridCol w="1066800"/>
                <a:gridCol w="2133600"/>
                <a:gridCol w="2057400"/>
                <a:gridCol w="188595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Lớp</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Tổng</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nhận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diện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được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bảng</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chữ</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cái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phát</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âm</a:t>
                      </a:r>
                      <a:r>
                        <a:rPr lang="en-US" sz="2400" dirty="0" smtClean="0">
                          <a:effectLst/>
                          <a:latin typeface="Times New Roman" panose="02020603050405020304" pitchFamily="18" charset="0"/>
                          <a:cs typeface="Times New Roman" panose="02020603050405020304" pitchFamily="18" charset="0"/>
                        </a:rPr>
                        <a:t> to, </a:t>
                      </a:r>
                      <a:r>
                        <a:rPr lang="en-US" sz="2400" dirty="0" err="1" smtClean="0">
                          <a:effectLst/>
                          <a:latin typeface="Times New Roman" panose="02020603050405020304" pitchFamily="18" charset="0"/>
                          <a:cs typeface="Times New Roman" panose="02020603050405020304" pitchFamily="18" charset="0"/>
                        </a:rPr>
                        <a:t>rõ</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ràng</a:t>
                      </a:r>
                      <a:r>
                        <a:rPr lang="en-US" sz="2400" dirty="0" smtClean="0">
                          <a:effectLst/>
                          <a:latin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nhận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diện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được</a:t>
                      </a:r>
                      <a:r>
                        <a:rPr lang="en-US" sz="2400" dirty="0" smtClean="0">
                          <a:effectLst/>
                          <a:latin typeface="Times New Roman" panose="02020603050405020304" pitchFamily="18" charset="0"/>
                          <a:cs typeface="Times New Roman" panose="02020603050405020304" pitchFamily="18" charset="0"/>
                        </a:rPr>
                        <a:t> 6 – 10 </a:t>
                      </a:r>
                      <a:r>
                        <a:rPr lang="en-US" sz="2400" dirty="0" err="1" smtClean="0">
                          <a:effectLst/>
                          <a:latin typeface="Times New Roman" panose="02020603050405020304" pitchFamily="18" charset="0"/>
                          <a:cs typeface="Times New Roman" panose="02020603050405020304" pitchFamily="18" charset="0"/>
                        </a:rPr>
                        <a:t>chữ</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cái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phát</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âm</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còn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nhỏ</a:t>
                      </a:r>
                      <a:r>
                        <a:rPr lang="en-US" sz="2400" dirty="0" smtClean="0">
                          <a:effectLst/>
                          <a:latin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effectLst/>
                          <a:latin typeface="Times New Roman" panose="02020603050405020304" pitchFamily="18" charset="0"/>
                          <a:cs typeface="Times New Roman" panose="02020603050405020304" pitchFamily="18" charset="0"/>
                        </a:rPr>
                        <a:t>Số</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học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sinh</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chưa</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nhận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diện</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được</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chữ</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cái</a:t>
                      </a:r>
                      <a:r>
                        <a:rPr lang="en-US" sz="240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nào</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txBody>
                  <a:tcPr/>
                </a:tc>
              </a:tr>
              <a:tr h="370840">
                <a:tc>
                  <a:txBody>
                    <a:bodyPr/>
                    <a:lstStyle/>
                    <a:p>
                      <a:pPr algn="ctr"/>
                      <a:r>
                        <a:rPr lang="en-US" sz="2400" b="1" dirty="0" err="1" smtClean="0">
                          <a:latin typeface="Times New Roman" panose="02020603050405020304" pitchFamily="18" charset="0"/>
                          <a:cs typeface="Times New Roman" panose="02020603050405020304" pitchFamily="18" charset="0"/>
                        </a:rPr>
                        <a:t>Cuối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năm</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36</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30</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3</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smtClean="0">
                          <a:latin typeface="Times New Roman" panose="02020603050405020304" pitchFamily="18" charset="0"/>
                          <a:cs typeface="Times New Roman" panose="02020603050405020304" pitchFamily="18" charset="0"/>
                        </a:rPr>
                        <a:t>3</a:t>
                      </a:r>
                      <a:endParaRPr lang="en-US" sz="2400" b="1" dirty="0">
                        <a:latin typeface="Times New Roman" panose="02020603050405020304" pitchFamily="18" charset="0"/>
                        <a:cs typeface="Times New Roman" panose="02020603050405020304" pitchFamily="18" charset="0"/>
                      </a:endParaRPr>
                    </a:p>
                  </a:txBody>
                  <a:tcPr/>
                </a:tc>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70844"/>
            <a:ext cx="6394176" cy="1326630"/>
          </a:xfrm>
          <a:prstGeom prst="rect">
            <a:avLst/>
          </a:prstGeom>
        </p:spPr>
      </p:pic>
      <p:sp>
        <p:nvSpPr>
          <p:cNvPr id="6" name="TextBox 5"/>
          <p:cNvSpPr txBox="1"/>
          <p:nvPr/>
        </p:nvSpPr>
        <p:spPr>
          <a:xfrm>
            <a:off x="-143786" y="712751"/>
            <a:ext cx="9601200" cy="523220"/>
          </a:xfrm>
          <a:prstGeom prst="rect">
            <a:avLst/>
          </a:prstGeom>
          <a:noFill/>
        </p:spPr>
        <p:txBody>
          <a:bodyPr wrap="square" rtlCol="0">
            <a:spAutoFit/>
          </a:bodyPr>
          <a:lstStyle/>
          <a:p>
            <a:pPr algn="ctr"/>
            <a:r>
              <a:rPr lang="en-US" sz="2800" b="1" dirty="0" smtClean="0">
                <a:solidFill>
                  <a:srgbClr val="0070C0"/>
                </a:solidFill>
                <a:latin typeface="Times New Roman" panose="02020603050405020304" pitchFamily="18" charset="0"/>
                <a:cs typeface="Times New Roman" panose="02020603050405020304" pitchFamily="18" charset="0"/>
              </a:rPr>
              <a:t>1. </a:t>
            </a:r>
            <a:r>
              <a:rPr lang="en-US" sz="2800" b="1" dirty="0" err="1" smtClean="0">
                <a:solidFill>
                  <a:srgbClr val="0070C0"/>
                </a:solidFill>
                <a:latin typeface="Times New Roman" panose="02020603050405020304" pitchFamily="18" charset="0"/>
                <a:cs typeface="Times New Roman" panose="02020603050405020304" pitchFamily="18" charset="0"/>
              </a:rPr>
              <a:t>Hiệu</a:t>
            </a:r>
            <a:r>
              <a:rPr lang="en-US" sz="2800" b="1" dirty="0" smtClean="0">
                <a:solidFill>
                  <a:srgbClr val="0070C0"/>
                </a:solidFill>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quả</a:t>
            </a:r>
            <a:r>
              <a:rPr lang="en-US" sz="2800" b="1" dirty="0" smtClean="0">
                <a:solidFill>
                  <a:srgbClr val="0070C0"/>
                </a:solidFill>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đạt</a:t>
            </a:r>
            <a:r>
              <a:rPr lang="en-US" sz="2800" b="1" dirty="0" smtClean="0">
                <a:solidFill>
                  <a:srgbClr val="0070C0"/>
                </a:solidFill>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được</a:t>
            </a:r>
            <a:r>
              <a:rPr lang="en-US" sz="2800" b="1" dirty="0" smtClean="0">
                <a:solidFill>
                  <a:srgbClr val="0070C0"/>
                </a:solidFill>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của</a:t>
            </a:r>
            <a:r>
              <a:rPr lang="en-US" sz="2800" b="1" dirty="0" smtClean="0">
                <a:solidFill>
                  <a:srgbClr val="0070C0"/>
                </a:solidFill>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biện</a:t>
            </a:r>
            <a:r>
              <a:rPr lang="en-US" sz="2800" b="1" dirty="0" smtClean="0">
                <a:solidFill>
                  <a:srgbClr val="0070C0"/>
                </a:solidFill>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pháp</a:t>
            </a:r>
            <a:endParaRPr lang="en-US"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541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2486" y="2078217"/>
            <a:ext cx="1224142" cy="4779783"/>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Tìm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hiểu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trở</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chậm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phải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hỏng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nào</a:t>
            </a:r>
            <a:r>
              <a:rPr lang="en-US" sz="1500" dirty="0">
                <a:latin typeface="Times New Roman" pitchFamily="18" charset="0"/>
                <a:cs typeface="Times New Roman" pitchFamily="18" charset="0"/>
              </a:rPr>
              <a:t>.</a:t>
            </a:r>
          </a:p>
        </p:txBody>
      </p:sp>
      <p:sp>
        <p:nvSpPr>
          <p:cNvPr id="5" name="Rounded Rectangle 4"/>
          <p:cNvSpPr/>
          <p:nvPr/>
        </p:nvSpPr>
        <p:spPr>
          <a:xfrm>
            <a:off x="1383219" y="2075651"/>
            <a:ext cx="1321882" cy="4782349"/>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Thường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đổi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cùng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đồng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nghiệp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tổ</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cùng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bộ</a:t>
            </a:r>
            <a:r>
              <a:rPr lang="en-US" sz="2000" dirty="0">
                <a:latin typeface="Times New Roman" pitchFamily="18" charset="0"/>
                <a:cs typeface="Times New Roman" pitchFamily="18" charset="0"/>
              </a:rPr>
              <a:t>.</a:t>
            </a:r>
          </a:p>
        </p:txBody>
      </p:sp>
      <p:sp>
        <p:nvSpPr>
          <p:cNvPr id="7" name="Rectangle 6"/>
          <p:cNvSpPr/>
          <p:nvPr/>
        </p:nvSpPr>
        <p:spPr>
          <a:xfrm>
            <a:off x="674557" y="1028700"/>
            <a:ext cx="7976852" cy="800100"/>
          </a:xfrm>
          <a:prstGeom prst="rect">
            <a:avLst/>
          </a:prstGeom>
          <a:solidFill>
            <a:srgbClr val="00B0F0"/>
          </a:solidFill>
        </p:spPr>
        <p:style>
          <a:lnRef idx="1">
            <a:schemeClr val="accent3"/>
          </a:lnRef>
          <a:fillRef idx="2">
            <a:schemeClr val="accent3"/>
          </a:fillRef>
          <a:effectRef idx="1">
            <a:schemeClr val="accent3"/>
          </a:effectRef>
          <a:fontRef idx="minor">
            <a:schemeClr val="dk1"/>
          </a:fontRef>
        </p:style>
        <p:txBody>
          <a:bodyPr anchor="ctr"/>
          <a:lstStyle/>
          <a:p>
            <a:pPr algn="just">
              <a:lnSpc>
                <a:spcPct val="115000"/>
              </a:lnSpc>
              <a:spcBef>
                <a:spcPts val="270"/>
              </a:spcBef>
              <a:spcAft>
                <a:spcPts val="233"/>
              </a:spcAft>
            </a:pPr>
            <a:endParaRPr lang="en-US" b="1" dirty="0">
              <a:latin typeface=".VnTime" panose="020B7200000000000000" pitchFamily="34" charset="0"/>
              <a:ea typeface="Times New Roman" panose="02020603050405020304" pitchFamily="18" charset="0"/>
              <a:cs typeface="Times New Roman" panose="02020603050405020304" pitchFamily="18" charset="0"/>
            </a:endParaRPr>
          </a:p>
        </p:txBody>
      </p:sp>
      <p:sp>
        <p:nvSpPr>
          <p:cNvPr id="8" name="Down Arrow 7"/>
          <p:cNvSpPr/>
          <p:nvPr/>
        </p:nvSpPr>
        <p:spPr>
          <a:xfrm>
            <a:off x="560257" y="1849616"/>
            <a:ext cx="228600" cy="228600"/>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9" name="Down Arrow 8"/>
          <p:cNvSpPr/>
          <p:nvPr/>
        </p:nvSpPr>
        <p:spPr>
          <a:xfrm>
            <a:off x="1860841" y="1849616"/>
            <a:ext cx="228600" cy="228600"/>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12" name="Rounded Rectangle 11"/>
          <p:cNvSpPr/>
          <p:nvPr/>
        </p:nvSpPr>
        <p:spPr>
          <a:xfrm>
            <a:off x="6300855" y="2116630"/>
            <a:ext cx="1448873" cy="4741370"/>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chuẩn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bị</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đồ</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dùng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dạy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đáo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tránh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dạy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chay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xuyên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ứng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dụng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công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nghệ</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thông</a:t>
            </a:r>
            <a:r>
              <a:rPr lang="en-US" sz="1600" dirty="0">
                <a:latin typeface="Times New Roman" pitchFamily="18" charset="0"/>
                <a:cs typeface="Times New Roman" pitchFamily="18" charset="0"/>
              </a:rPr>
              <a:t> tin </a:t>
            </a:r>
            <a:r>
              <a:rPr lang="en-US" sz="1600" dirty="0" err="1">
                <a:latin typeface="Times New Roman" pitchFamily="18" charset="0"/>
                <a:cs typeface="Times New Roman" pitchFamily="18" charset="0"/>
              </a:rPr>
              <a:t>trong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dạy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giới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thiệu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tranh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ảnh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trò</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sinh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hào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hứng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tập</a:t>
            </a:r>
            <a:r>
              <a:rPr lang="en-US" sz="1600" dirty="0">
                <a:latin typeface="Times New Roman" pitchFamily="18" charset="0"/>
                <a:cs typeface="Times New Roman" pitchFamily="18" charset="0"/>
              </a:rPr>
              <a:t>.</a:t>
            </a:r>
          </a:p>
        </p:txBody>
      </p:sp>
      <p:sp>
        <p:nvSpPr>
          <p:cNvPr id="13" name="Down Arrow 12"/>
          <p:cNvSpPr/>
          <p:nvPr/>
        </p:nvSpPr>
        <p:spPr>
          <a:xfrm>
            <a:off x="6910991" y="1859969"/>
            <a:ext cx="228600" cy="228600"/>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2" name="5-Point Star 1">
            <a:hlinkClick r:id="rId2" action="ppaction://hlinksldjump"/>
          </p:cNvPr>
          <p:cNvSpPr/>
          <p:nvPr/>
        </p:nvSpPr>
        <p:spPr>
          <a:xfrm>
            <a:off x="2324100" y="4057650"/>
            <a:ext cx="381000" cy="3429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3" name="5-Point Star 2">
            <a:hlinkClick r:id="rId3" action="ppaction://hlinksldjump"/>
          </p:cNvPr>
          <p:cNvSpPr/>
          <p:nvPr/>
        </p:nvSpPr>
        <p:spPr>
          <a:xfrm>
            <a:off x="5024438" y="4077891"/>
            <a:ext cx="304800" cy="3429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6" name="5-Point Star 5">
            <a:hlinkClick r:id="rId4" action="ppaction://hlinksldjump"/>
          </p:cNvPr>
          <p:cNvSpPr/>
          <p:nvPr/>
        </p:nvSpPr>
        <p:spPr>
          <a:xfrm>
            <a:off x="7950200" y="4057650"/>
            <a:ext cx="304800" cy="3429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10" name="Rectangle 9"/>
          <p:cNvSpPr/>
          <p:nvPr/>
        </p:nvSpPr>
        <p:spPr>
          <a:xfrm>
            <a:off x="1203036" y="1099988"/>
            <a:ext cx="6781800" cy="369332"/>
          </a:xfrm>
          <a:prstGeom prst="rect">
            <a:avLst/>
          </a:prstGeom>
        </p:spPr>
        <p:txBody>
          <a:bodyPr wrap="square">
            <a:spAutoFit/>
          </a:bodyPr>
          <a:lstStyle/>
          <a:p>
            <a:pPr algn="ctr"/>
            <a:r>
              <a:rPr lang="en-US" b="1">
                <a:latin typeface="Times New Roman" panose="02020603050405020304" pitchFamily="18" charset="0"/>
                <a:ea typeface="SimSun" panose="02010600030101010101" pitchFamily="2" charset="-122"/>
              </a:rPr>
              <a:t>*Bài học kinh nghiệm</a:t>
            </a:r>
            <a:endParaRPr lang="en-US" b="1" dirty="0">
              <a:latin typeface="Times New Roman" panose="02020603050405020304" pitchFamily="18" charset="0"/>
              <a:ea typeface="SimSun" panose="02010600030101010101" pitchFamily="2" charset="-122"/>
            </a:endParaRPr>
          </a:p>
        </p:txBody>
      </p:sp>
      <p:sp>
        <p:nvSpPr>
          <p:cNvPr id="14" name="Down Arrow 13"/>
          <p:cNvSpPr/>
          <p:nvPr/>
        </p:nvSpPr>
        <p:spPr>
          <a:xfrm>
            <a:off x="3580501" y="1847051"/>
            <a:ext cx="228600" cy="228600"/>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15" name="Rounded Rectangle 14"/>
          <p:cNvSpPr/>
          <p:nvPr/>
        </p:nvSpPr>
        <p:spPr>
          <a:xfrm>
            <a:off x="2927074" y="2075650"/>
            <a:ext cx="1535456" cy="4782350"/>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r>
              <a:rPr lang="en-US" sz="1600" dirty="0">
                <a:latin typeface="Times New Roman" pitchFamily="18" charset="0"/>
                <a:cs typeface="Times New Roman" pitchFamily="18" charset="0"/>
              </a:rPr>
              <a:t>-</a:t>
            </a:r>
            <a:r>
              <a:rPr lang="en-US" sz="1600" dirty="0" err="1">
                <a:latin typeface="Times New Roman" pitchFamily="18" charset="0"/>
                <a:cs typeface="Times New Roman" pitchFamily="18" charset="0"/>
              </a:rPr>
              <a:t>Cần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định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khối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lượng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kiến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thức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truyền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đạt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sinh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giảng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dạy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lựa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chọn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nhiều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phương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pháp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phù</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hợp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vận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dụng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đổi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mới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phương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pháp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giảng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daỵ</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đó</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lấy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sinh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làm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trung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tâm</a:t>
            </a:r>
            <a:endParaRPr lang="en-US" sz="1600" dirty="0">
              <a:latin typeface="Times New Roman" pitchFamily="18" charset="0"/>
              <a:cs typeface="Times New Roman" pitchFamily="18" charset="0"/>
            </a:endParaRPr>
          </a:p>
        </p:txBody>
      </p:sp>
      <p:sp>
        <p:nvSpPr>
          <p:cNvPr id="16" name="Down Arrow 15"/>
          <p:cNvSpPr/>
          <p:nvPr/>
        </p:nvSpPr>
        <p:spPr>
          <a:xfrm>
            <a:off x="5311061" y="1859969"/>
            <a:ext cx="228600" cy="228600"/>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17" name="Rounded Rectangle 16"/>
          <p:cNvSpPr/>
          <p:nvPr/>
        </p:nvSpPr>
        <p:spPr>
          <a:xfrm>
            <a:off x="4712407" y="2112023"/>
            <a:ext cx="1535456" cy="4745977"/>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Tổ</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luyện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tập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thường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dưới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Phân</a:t>
            </a:r>
            <a:r>
              <a:rPr lang="en-US" sz="2000" dirty="0">
                <a:latin typeface="Times New Roman" pitchFamily="18" charset="0"/>
                <a:cs typeface="Times New Roman" pitchFamily="18" charset="0"/>
              </a:rPr>
              <a:t> chia </a:t>
            </a:r>
            <a:r>
              <a:rPr lang="en-US" sz="2000" dirty="0" err="1">
                <a:latin typeface="Times New Roman" pitchFamily="18" charset="0"/>
                <a:cs typeface="Times New Roman" pitchFamily="18" charset="0"/>
              </a:rPr>
              <a:t>đối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tượng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hoạch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bồi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dưỡng</a:t>
            </a:r>
            <a:r>
              <a:rPr lang="en-US" sz="2000" dirty="0">
                <a:latin typeface="Times New Roman" pitchFamily="18" charset="0"/>
                <a:cs typeface="Times New Roman" pitchFamily="18" charset="0"/>
              </a:rPr>
              <a:t> HSCHT </a:t>
            </a:r>
            <a:r>
              <a:rPr lang="en-US" sz="2000" dirty="0" err="1">
                <a:latin typeface="Times New Roman" pitchFamily="18" charset="0"/>
                <a:cs typeface="Times New Roman" pitchFamily="18" charset="0"/>
              </a:rPr>
              <a:t>kịp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thời</a:t>
            </a:r>
            <a:r>
              <a:rPr lang="en-US" sz="2000" dirty="0">
                <a:latin typeface="Times New Roman" pitchFamily="18" charset="0"/>
                <a:cs typeface="Times New Roman" pitchFamily="18" charset="0"/>
              </a:rPr>
              <a:t>.</a:t>
            </a:r>
          </a:p>
        </p:txBody>
      </p:sp>
      <p:sp>
        <p:nvSpPr>
          <p:cNvPr id="18" name="Down Arrow 17"/>
          <p:cNvSpPr/>
          <p:nvPr/>
        </p:nvSpPr>
        <p:spPr>
          <a:xfrm>
            <a:off x="8255000" y="1859969"/>
            <a:ext cx="228600" cy="228600"/>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500" b="1">
              <a:solidFill>
                <a:prstClr val="white"/>
              </a:solidFill>
            </a:endParaRPr>
          </a:p>
        </p:txBody>
      </p:sp>
      <p:sp>
        <p:nvSpPr>
          <p:cNvPr id="21" name="Rounded Rectangle 20"/>
          <p:cNvSpPr/>
          <p:nvPr/>
        </p:nvSpPr>
        <p:spPr>
          <a:xfrm>
            <a:off x="7862553" y="2116630"/>
            <a:ext cx="1004553" cy="4741370"/>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giảng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dạy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lựa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chọn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phù</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hợp</a:t>
            </a:r>
            <a:endParaRPr lang="en-US" sz="2000" dirty="0">
              <a:latin typeface="Times New Roman" pitchFamily="18" charset="0"/>
              <a:cs typeface="Times New Roman" pitchFamily="18" charset="0"/>
            </a:endParaRPr>
          </a:p>
        </p:txBody>
      </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170844"/>
            <a:ext cx="6394176" cy="1326630"/>
          </a:xfrm>
          <a:prstGeom prst="rect">
            <a:avLst/>
          </a:prstGeom>
        </p:spPr>
      </p:pic>
    </p:spTree>
    <p:extLst>
      <p:ext uri="{BB962C8B-B14F-4D97-AF65-F5344CB8AC3E}">
        <p14:creationId xmlns:p14="http://schemas.microsoft.com/office/powerpoint/2010/main" val="28911986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down)">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2" grpId="0" animBg="1"/>
      <p:bldP spid="13" grpId="0" animBg="1"/>
      <p:bldP spid="10" grpId="0"/>
      <p:bldP spid="14" grpId="0" animBg="1"/>
      <p:bldP spid="15" grpId="0" animBg="1"/>
      <p:bldP spid="16" grpId="0" animBg="1"/>
      <p:bldP spid="17" grpId="0" animBg="1"/>
      <p:bldP spid="18" grpId="0" animBg="1"/>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81258" y="857250"/>
            <a:ext cx="5534696" cy="523220"/>
          </a:xfrm>
          <a:prstGeom prst="rect">
            <a:avLst/>
          </a:prstGeom>
          <a:noFill/>
        </p:spPr>
        <p:txBody>
          <a:bodyPr wrap="square" rtlCol="0">
            <a:spAutoFit/>
          </a:bodyPr>
          <a:lstStyle/>
          <a:p>
            <a:pPr algn="ctr"/>
            <a:r>
              <a:rPr lang="en-US" sz="2800" b="1" dirty="0" smtClean="0">
                <a:solidFill>
                  <a:srgbClr val="0070C0"/>
                </a:solidFill>
                <a:latin typeface="Times New Roman" panose="02020603050405020304" pitchFamily="18" charset="0"/>
                <a:cs typeface="Times New Roman" panose="02020603050405020304" pitchFamily="18" charset="0"/>
              </a:rPr>
              <a:t>2. </a:t>
            </a:r>
            <a:r>
              <a:rPr lang="en-US" sz="2800" b="1" dirty="0" err="1">
                <a:solidFill>
                  <a:srgbClr val="0070C0"/>
                </a:solidFill>
                <a:latin typeface="Times New Roman" panose="02020603050405020304" pitchFamily="18" charset="0"/>
                <a:cs typeface="Times New Roman" panose="02020603050405020304" pitchFamily="18" charset="0"/>
              </a:rPr>
              <a:t>Kiến</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nghị</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đề</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xuất</a:t>
            </a:r>
            <a:endParaRPr lang="en-US" sz="2800" b="1" dirty="0">
              <a:solidFill>
                <a:srgbClr val="0070C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74319" y="1604326"/>
            <a:ext cx="8729255" cy="3565079"/>
          </a:xfrm>
          <a:prstGeom prst="rect">
            <a:avLst/>
          </a:prstGeom>
        </p:spPr>
        <p:txBody>
          <a:bodyPr wrap="square">
            <a:spAutoFit/>
          </a:bodyPr>
          <a:lstStyle/>
          <a:p>
            <a:r>
              <a:rPr lang="nl-NL" sz="2800" dirty="0" smtClean="0">
                <a:latin typeface="Times New Roman" panose="02020603050405020304" pitchFamily="18" charset="0"/>
                <a:cs typeface="Times New Roman" panose="02020603050405020304" pitchFamily="18" charset="0"/>
              </a:rPr>
              <a:t>        Rèn </a:t>
            </a:r>
            <a:r>
              <a:rPr lang="nl-NL" sz="2800" dirty="0">
                <a:latin typeface="Times New Roman" panose="02020603050405020304" pitchFamily="18" charset="0"/>
                <a:cs typeface="Times New Roman" panose="02020603050405020304" pitchFamily="18" charset="0"/>
              </a:rPr>
              <a:t>đọc có vai trò rất quan trọng trong việc giáo dục toàn diện cho học sinh lớp Một. Vì thế là một giáo viên trực tiếp giảng dạy ở tiểu học phải không ngừng học hỏi nghiên cứu các tài liệu giáo dục nhằm nâng cao chất lượng sử dụng Tiếng Việt cho các em. </a:t>
            </a:r>
            <a:endParaRPr lang="en-US" sz="2800" dirty="0">
              <a:latin typeface="Times New Roman" panose="02020603050405020304" pitchFamily="18" charset="0"/>
              <a:cs typeface="Times New Roman" panose="02020603050405020304" pitchFamily="18" charset="0"/>
            </a:endParaRPr>
          </a:p>
          <a:p>
            <a:r>
              <a:rPr lang="nl-NL" sz="2800" dirty="0" smtClean="0">
                <a:latin typeface="Times New Roman" panose="02020603050405020304" pitchFamily="18" charset="0"/>
                <a:cs typeface="Times New Roman" panose="02020603050405020304" pitchFamily="18" charset="0"/>
              </a:rPr>
              <a:t>        Nên </a:t>
            </a:r>
            <a:r>
              <a:rPr lang="nl-NL" sz="2800" dirty="0">
                <a:latin typeface="Times New Roman" panose="02020603050405020304" pitchFamily="18" charset="0"/>
                <a:cs typeface="Times New Roman" panose="02020603050405020304" pitchFamily="18" charset="0"/>
              </a:rPr>
              <a:t>tăng cường dạy học môn Tiếng Việt qua ứng dụng công nghệ thông tin ở các trường trong Huyện.</a:t>
            </a:r>
            <a:endParaRPr lang="en-US" sz="2800" dirty="0">
              <a:latin typeface="Times New Roman" panose="02020603050405020304" pitchFamily="18" charset="0"/>
              <a:cs typeface="Times New Roman" panose="02020603050405020304" pitchFamily="18" charset="0"/>
            </a:endParaRPr>
          </a:p>
          <a:p>
            <a:pPr indent="337661" algn="just">
              <a:spcBef>
                <a:spcPts val="150"/>
              </a:spcBef>
              <a:spcAft>
                <a:spcPts val="150"/>
              </a:spcAft>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41" y="5029200"/>
            <a:ext cx="964406" cy="9715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70844"/>
            <a:ext cx="6394176" cy="1326630"/>
          </a:xfrm>
          <a:prstGeom prst="rect">
            <a:avLst/>
          </a:prstGeom>
        </p:spPr>
      </p:pic>
    </p:spTree>
    <p:extLst>
      <p:ext uri="{BB962C8B-B14F-4D97-AF65-F5344CB8AC3E}">
        <p14:creationId xmlns:p14="http://schemas.microsoft.com/office/powerpoint/2010/main" val="404727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792863">
            <a:off x="633607" y="200999"/>
            <a:ext cx="770960" cy="69178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2466732" y="5795199"/>
            <a:ext cx="1114668" cy="82352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7867650" y="176360"/>
            <a:ext cx="765756" cy="56574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792863">
            <a:off x="810205" y="5297248"/>
            <a:ext cx="618332" cy="5548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043539"/>
            <a:ext cx="1935950" cy="2733322"/>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3520" y="4876800"/>
            <a:ext cx="3810000" cy="3248650"/>
          </a:xfrm>
          <a:prstGeom prst="rect">
            <a:avLst/>
          </a:prstGeom>
        </p:spPr>
      </p:pic>
      <p:sp>
        <p:nvSpPr>
          <p:cNvPr id="9" name="Rectangle 8"/>
          <p:cNvSpPr/>
          <p:nvPr/>
        </p:nvSpPr>
        <p:spPr>
          <a:xfrm>
            <a:off x="1885350" y="152400"/>
            <a:ext cx="5522537" cy="954107"/>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0" hangingPunct="0">
              <a:defRPr/>
            </a:pPr>
            <a: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Ubnd huyện trà bồng</a:t>
            </a:r>
            <a:b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br>
            <a: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trường </a:t>
            </a:r>
            <a:r>
              <a:rPr lang="vi-VN" sz="2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Tiể</a:t>
            </a:r>
            <a:r>
              <a:rPr lang="en-US"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U </a:t>
            </a:r>
            <a:r>
              <a:rPr lang="en-US" sz="2800" b="1" cap="all" dirty="0" err="1">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học</a:t>
            </a:r>
            <a:r>
              <a:rPr lang="vi-VN" sz="28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trà </a:t>
            </a:r>
            <a:r>
              <a:rPr lang="en-US" sz="2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XINH</a:t>
            </a:r>
            <a:endParaRPr lang="en-US" sz="24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10" name="WordArt 52"/>
          <p:cNvSpPr>
            <a:spLocks noChangeArrowheads="1" noChangeShapeType="1" noTextEdit="1"/>
          </p:cNvSpPr>
          <p:nvPr/>
        </p:nvSpPr>
        <p:spPr bwMode="auto">
          <a:xfrm>
            <a:off x="1242224" y="2073998"/>
            <a:ext cx="6808787" cy="4876800"/>
          </a:xfrm>
          <a:prstGeom prst="rect">
            <a:avLst/>
          </a:prstGeom>
        </p:spPr>
        <p:txBody>
          <a:bodyPr spcFirstLastPara="1" wrap="none" fromWordArt="1">
            <a:prstTxWarp prst="textArchUp">
              <a:avLst>
                <a:gd name="adj" fmla="val 10824298"/>
              </a:avLst>
            </a:prstTxWarp>
          </a:bodyPr>
          <a:lstStyle/>
          <a:p>
            <a:pPr algn="ctr"/>
            <a:r>
              <a:rPr lang="en-US" sz="1400" b="1"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rPr>
              <a:t>TIẾT DẠY MINH HOẠ CHUYÊN ĐỀ</a:t>
            </a:r>
            <a:endParaRPr lang="en-US" sz="14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2499870" y="3836006"/>
            <a:ext cx="3733523" cy="52322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0" hangingPunct="0">
              <a:defRPr/>
            </a:pPr>
            <a:r>
              <a:rPr lang="en-US" sz="28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MÔN: TIẾNG VIỆT 1 </a:t>
            </a:r>
            <a:endParaRPr lang="en-US" sz="24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2" name="TextBox 1"/>
          <p:cNvSpPr txBox="1"/>
          <p:nvPr/>
        </p:nvSpPr>
        <p:spPr>
          <a:xfrm>
            <a:off x="3992861" y="5029200"/>
            <a:ext cx="5151139"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GV : </a:t>
            </a:r>
            <a:r>
              <a:rPr lang="en-US" sz="2800" b="1" dirty="0" err="1" smtClean="0">
                <a:latin typeface="Times New Roman" panose="02020603050405020304" pitchFamily="18" charset="0"/>
                <a:cs typeface="Times New Roman" panose="02020603050405020304" pitchFamily="18" charset="0"/>
              </a:rPr>
              <a:t>Đinh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Thị</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Nhung</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183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0" fill="hold"/>
                                        <p:tgtEl>
                                          <p:spTgt spid="10"/>
                                        </p:tgtEl>
                                        <p:attrNameLst>
                                          <p:attrName>ppt_w</p:attrName>
                                        </p:attrNameLst>
                                      </p:cBhvr>
                                      <p:tavLst>
                                        <p:tav tm="0" fmla="#ppt_w*sin(2.5*pi*$)">
                                          <p:val>
                                            <p:fltVal val="0"/>
                                          </p:val>
                                        </p:tav>
                                        <p:tav tm="100000">
                                          <p:val>
                                            <p:fltVal val="1"/>
                                          </p:val>
                                        </p:tav>
                                      </p:tavLst>
                                    </p:anim>
                                    <p:anim calcmode="lin" valueType="num">
                                      <p:cBhvr>
                                        <p:cTn id="8" dur="10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536</TotalTime>
  <Words>3169</Words>
  <Application>Microsoft Office PowerPoint</Application>
  <PresentationFormat>On-screen Show (4:3)</PresentationFormat>
  <Paragraphs>487</Paragraphs>
  <Slides>40</Slides>
  <Notes>23</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SimSun</vt:lpstr>
      <vt:lpstr>SimSun</vt:lpstr>
      <vt:lpstr>.VnTime</vt:lpstr>
      <vt:lpstr>Arial</vt:lpstr>
      <vt:lpstr>Arial-Rounded</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PHÒNG GIÁO DỤC VÀ ĐÀO TẠO HUYỆN TAM DƯƠNG TRƯỜNG TIỂU HỌC KIM LONG</dc:title>
  <dc:creator>ThienIT</dc:creator>
  <cp:lastModifiedBy>Admin</cp:lastModifiedBy>
  <cp:revision>332</cp:revision>
  <dcterms:created xsi:type="dcterms:W3CDTF">2021-03-15T13:35:00Z</dcterms:created>
  <dcterms:modified xsi:type="dcterms:W3CDTF">2024-11-12T12:39:21Z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498CEF58A38241C2AB9CAB3D336315DE</vt:lpwstr>
  </property>
  <property fmtid="{D5CDD505-2E9C-101B-9397-08002B2CF9AE}" pid="3" name="KSOProductBuildVer">
    <vt:lpwstr>1033-11.2.0.11380</vt:lpwstr>
  </property>
</Properties>
</file>